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434" r:id="rId4"/>
    <p:sldId id="258" r:id="rId5"/>
    <p:sldId id="438" r:id="rId6"/>
    <p:sldId id="445" r:id="rId7"/>
    <p:sldId id="277" r:id="rId8"/>
    <p:sldId id="439" r:id="rId9"/>
    <p:sldId id="443" r:id="rId10"/>
    <p:sldId id="442" r:id="rId11"/>
    <p:sldId id="441" r:id="rId12"/>
    <p:sldId id="440" r:id="rId13"/>
    <p:sldId id="446" r:id="rId14"/>
    <p:sldId id="448" r:id="rId15"/>
    <p:sldId id="447" r:id="rId16"/>
    <p:sldId id="265" r:id="rId17"/>
    <p:sldId id="284" r:id="rId18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5BA56-94EE-44C2-B04C-DEEAC449986A}" type="datetimeFigureOut">
              <a:rPr lang="pt-PT" smtClean="0"/>
              <a:t>06/09/2024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6C802-67B8-43A7-BDA3-C01C8AD50F9F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19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t-PT"/>
              <a:t>Docente: Juma Mussa (MSC)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DAAAB89-0D0A-448B-9984-A7B2CA7EDC1A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66607"/>
            <a:ext cx="9144000" cy="1006688"/>
          </a:xfrm>
        </p:spPr>
        <p:txBody>
          <a:bodyPr>
            <a:normAutofit/>
          </a:bodyPr>
          <a:lstStyle/>
          <a:p>
            <a:r>
              <a:rPr lang="pt-PT" dirty="0"/>
              <a:t> </a:t>
            </a:r>
            <a:r>
              <a:rPr lang="pt-PT" sz="2200" b="1" dirty="0">
                <a:latin typeface="Garamond" panose="02020404030301010803" pitchFamily="18" charset="0"/>
              </a:rPr>
              <a:t>INSTITUTO SUPERIOR DE TRANSPORTES E COMUNICAÇÕES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6035" y="1991467"/>
            <a:ext cx="10918209" cy="4577507"/>
          </a:xfrm>
        </p:spPr>
        <p:txBody>
          <a:bodyPr>
            <a:normAutofit/>
          </a:bodyPr>
          <a:lstStyle/>
          <a:p>
            <a:endParaRPr lang="en-US" dirty="0"/>
          </a:p>
          <a:p>
            <a:pPr algn="ctr"/>
            <a:r>
              <a:rPr lang="en-US" sz="2000" b="1" dirty="0" smtClean="0">
                <a:latin typeface="Garamond" panose="02020404030301010803" pitchFamily="18" charset="0"/>
              </a:rPr>
              <a:t>DEPARTAMENTO  </a:t>
            </a:r>
            <a:r>
              <a:rPr lang="en-US" sz="2000" b="1" dirty="0">
                <a:latin typeface="Garamond" panose="02020404030301010803" pitchFamily="18" charset="0"/>
              </a:rPr>
              <a:t>DE GEST</a:t>
            </a:r>
            <a:r>
              <a:rPr lang="en-US" sz="2000" b="1" dirty="0">
                <a:latin typeface="Garamond" panose="02020404030301010803" pitchFamily="18" charset="0"/>
                <a:cs typeface="Calibri" panose="020F0502020204030204" pitchFamily="34" charset="0"/>
              </a:rPr>
              <a:t>Ã</a:t>
            </a:r>
            <a:r>
              <a:rPr lang="en-US" sz="2000" b="1" dirty="0">
                <a:latin typeface="Garamond" panose="02020404030301010803" pitchFamily="18" charset="0"/>
              </a:rPr>
              <a:t>O, ECONOMIA E FINAN</a:t>
            </a:r>
            <a:r>
              <a:rPr lang="en-US" sz="2000" b="1" dirty="0">
                <a:latin typeface="Garamond" panose="02020404030301010803" pitchFamily="18" charset="0"/>
                <a:cs typeface="Calibri" panose="020F0502020204030204" pitchFamily="34" charset="0"/>
              </a:rPr>
              <a:t>ÇA</a:t>
            </a:r>
            <a:endParaRPr lang="en-US" sz="2000" dirty="0">
              <a:latin typeface="Garamond" panose="02020404030301010803" pitchFamily="18" charset="0"/>
            </a:endParaRPr>
          </a:p>
          <a:p>
            <a:pPr algn="ctr"/>
            <a:r>
              <a:rPr lang="en-US" sz="2000" dirty="0">
                <a:latin typeface="Garamond" panose="02020404030301010803" pitchFamily="18" charset="0"/>
              </a:rPr>
              <a:t> </a:t>
            </a:r>
            <a:r>
              <a:rPr lang="en-US" sz="2000" b="1" dirty="0">
                <a:latin typeface="Garamond" panose="02020404030301010803" pitchFamily="18" charset="0"/>
              </a:rPr>
              <a:t>LICENCIATURA EM GEST</a:t>
            </a:r>
            <a:r>
              <a:rPr lang="en-US" sz="2000" b="1" dirty="0">
                <a:latin typeface="Garamond" panose="02020404030301010803" pitchFamily="18" charset="0"/>
                <a:cs typeface="Calibri" panose="020F0502020204030204" pitchFamily="34" charset="0"/>
              </a:rPr>
              <a:t>Ã</a:t>
            </a:r>
            <a:r>
              <a:rPr lang="en-US" sz="2000" b="1" dirty="0">
                <a:latin typeface="Garamond" panose="02020404030301010803" pitchFamily="18" charset="0"/>
              </a:rPr>
              <a:t>O E FINAN</a:t>
            </a:r>
            <a:r>
              <a:rPr lang="en-US" sz="2000" b="1" dirty="0">
                <a:latin typeface="Garamond" panose="02020404030301010803" pitchFamily="18" charset="0"/>
                <a:cs typeface="Calibri" panose="020F0502020204030204" pitchFamily="34" charset="0"/>
              </a:rPr>
              <a:t>ÇA</a:t>
            </a:r>
            <a:endParaRPr lang="en-US" sz="2000" b="1" dirty="0">
              <a:latin typeface="Garamond" panose="02020404030301010803" pitchFamily="18" charset="0"/>
            </a:endParaRPr>
          </a:p>
          <a:p>
            <a:pPr algn="ctr"/>
            <a:endParaRPr lang="en-US" sz="2000" b="1" dirty="0">
              <a:latin typeface="Garamond" panose="02020404030301010803" pitchFamily="18" charset="0"/>
            </a:endParaRPr>
          </a:p>
          <a:p>
            <a:pPr algn="ctr"/>
            <a:r>
              <a:rPr lang="en-US" sz="2000" b="1" dirty="0">
                <a:latin typeface="Garamond" panose="02020404030301010803" pitchFamily="18" charset="0"/>
              </a:rPr>
              <a:t>COMPORTAMENTO ORGANIZACIONAL (CO)</a:t>
            </a:r>
          </a:p>
          <a:p>
            <a:pPr algn="ctr"/>
            <a:endParaRPr lang="en-US" sz="2000" b="1" dirty="0">
              <a:latin typeface="Garamond" panose="02020404030301010803" pitchFamily="18" charset="0"/>
            </a:endParaRPr>
          </a:p>
          <a:p>
            <a:pPr algn="ctr"/>
            <a:r>
              <a:rPr lang="en-US" sz="2000" b="1" dirty="0" smtClean="0">
                <a:latin typeface="Garamond" panose="02020404030301010803" pitchFamily="18" charset="0"/>
              </a:rPr>
              <a:t>DOCENTE</a:t>
            </a:r>
            <a:r>
              <a:rPr lang="x-none" sz="2000" b="1" dirty="0" smtClean="0">
                <a:latin typeface="Garamond" panose="02020404030301010803" pitchFamily="18" charset="0"/>
              </a:rPr>
              <a:t>S</a:t>
            </a:r>
            <a:r>
              <a:rPr lang="en-US" sz="2000" b="1" dirty="0" smtClean="0">
                <a:latin typeface="Garamond" panose="02020404030301010803" pitchFamily="18" charset="0"/>
              </a:rPr>
              <a:t>: </a:t>
            </a:r>
            <a:r>
              <a:rPr lang="en-US" sz="2000" b="1" dirty="0" err="1">
                <a:latin typeface="Garamond" panose="02020404030301010803" pitchFamily="18" charset="0"/>
              </a:rPr>
              <a:t>Juma</a:t>
            </a:r>
            <a:r>
              <a:rPr lang="en-US" sz="2000" b="1" dirty="0">
                <a:latin typeface="Garamond" panose="02020404030301010803" pitchFamily="18" charset="0"/>
              </a:rPr>
              <a:t> </a:t>
            </a:r>
            <a:r>
              <a:rPr lang="en-US" sz="2000" b="1" dirty="0" err="1" smtClean="0">
                <a:latin typeface="Garamond" panose="02020404030301010803" pitchFamily="18" charset="0"/>
              </a:rPr>
              <a:t>Mussa</a:t>
            </a:r>
            <a:r>
              <a:rPr lang="x-none" sz="2000" b="1" dirty="0" smtClean="0">
                <a:latin typeface="Garamond" panose="02020404030301010803" pitchFamily="18" charset="0"/>
              </a:rPr>
              <a:t> (MSC) e Diogo Mutemba </a:t>
            </a:r>
            <a:r>
              <a:rPr lang="en-US" sz="2000" b="1" dirty="0" smtClean="0">
                <a:latin typeface="Garamond" panose="02020404030301010803" pitchFamily="18" charset="0"/>
              </a:rPr>
              <a:t> </a:t>
            </a:r>
            <a:r>
              <a:rPr lang="en-US" sz="2000" b="1" dirty="0">
                <a:latin typeface="Garamond" panose="02020404030301010803" pitchFamily="18" charset="0"/>
              </a:rPr>
              <a:t>(</a:t>
            </a:r>
            <a:r>
              <a:rPr lang="en-US" sz="2000" b="1" dirty="0" smtClean="0">
                <a:latin typeface="Garamond" panose="02020404030301010803" pitchFamily="18" charset="0"/>
              </a:rPr>
              <a:t>M</a:t>
            </a:r>
            <a:r>
              <a:rPr lang="x-none" sz="2000" b="1" dirty="0" smtClean="0">
                <a:latin typeface="Garamond" panose="02020404030301010803" pitchFamily="18" charset="0"/>
              </a:rPr>
              <a:t>BA</a:t>
            </a:r>
            <a:r>
              <a:rPr lang="en-US" sz="2000" b="1" dirty="0" smtClean="0">
                <a:latin typeface="Garamond" panose="02020404030301010803" pitchFamily="18" charset="0"/>
              </a:rPr>
              <a:t>)</a:t>
            </a:r>
            <a:endParaRPr lang="pt-PT" sz="2000" b="1" dirty="0">
              <a:latin typeface="Garamond" panose="02020404030301010803" pitchFamily="18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544046" y="828400"/>
            <a:ext cx="3860800" cy="329184"/>
          </a:xfrm>
        </p:spPr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073254"/>
            <a:ext cx="4114800" cy="648221"/>
          </a:xfrm>
        </p:spPr>
        <p:txBody>
          <a:bodyPr/>
          <a:lstStyle/>
          <a:p>
            <a:r>
              <a:rPr lang="pt-P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Docente: </a:t>
            </a:r>
            <a:r>
              <a:rPr lang="pt-P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Juma</a:t>
            </a:r>
            <a:r>
              <a:rPr lang="pt-P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Mussa</a:t>
            </a:r>
            <a:r>
              <a:rPr lang="pt-P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(MSC),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</a:t>
            </a:fld>
            <a:endParaRPr lang="pt-P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2717" y="521197"/>
            <a:ext cx="1131070" cy="97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18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pt-PT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pt-PT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>5. </a:t>
            </a:r>
            <a:r>
              <a:rPr lang="pt-PT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  <a:t>Tomada de Decisão em Grupo</a:t>
            </a:r>
            <a:r>
              <a:rPr lang="pt-PT" altLang="pt-PT" b="1" dirty="0">
                <a:solidFill>
                  <a:schemeClr val="tx1"/>
                </a:solidFill>
                <a:latin typeface="Garamond" panose="02020404030301010803" pitchFamily="18" charset="0"/>
                <a:ea typeface="Arial Unicode MS" pitchFamily="34" charset="-128"/>
              </a:rPr>
              <a:t/>
            </a:r>
            <a:br>
              <a:rPr lang="pt-PT" altLang="pt-PT" b="1" dirty="0">
                <a:solidFill>
                  <a:schemeClr val="tx1"/>
                </a:solidFill>
                <a:latin typeface="Garamond" panose="02020404030301010803" pitchFamily="18" charset="0"/>
                <a:ea typeface="Arial Unicode MS" pitchFamily="34" charset="-128"/>
              </a:rPr>
            </a:br>
            <a:r>
              <a:rPr lang="pt-PT" dirty="0">
                <a:solidFill>
                  <a:srgbClr val="00B050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rgbClr val="00B050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.</a:t>
            </a:r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11366090" cy="5080819"/>
          </a:xfrm>
        </p:spPr>
        <p:txBody>
          <a:bodyPr>
            <a:normAutofit fontScale="62500" lnSpcReduction="20000"/>
          </a:bodyPr>
          <a:lstStyle/>
          <a:p>
            <a:pPr marL="711200" indent="-711200">
              <a:buClr>
                <a:schemeClr val="tx1"/>
              </a:buClr>
              <a:buNone/>
              <a:defRPr/>
            </a:pPr>
            <a:r>
              <a:rPr lang="x-none" altLang="pt-PT" sz="3200" dirty="0" smtClean="0">
                <a:latin typeface="Arial" panose="020B0604020202020204" pitchFamily="34" charset="0"/>
              </a:rPr>
              <a:t>5. </a:t>
            </a:r>
            <a:r>
              <a:rPr lang="pt-PT" altLang="pt-PT" sz="3200" dirty="0" smtClean="0">
                <a:latin typeface="Arial" panose="020B0604020202020204" pitchFamily="34" charset="0"/>
              </a:rPr>
              <a:t>Tomada </a:t>
            </a:r>
            <a:r>
              <a:rPr lang="pt-PT" altLang="pt-PT" sz="3200" dirty="0">
                <a:latin typeface="Arial" panose="020B0604020202020204" pitchFamily="34" charset="0"/>
              </a:rPr>
              <a:t>de Decisão em </a:t>
            </a:r>
            <a:r>
              <a:rPr lang="pt-PT" altLang="pt-PT" sz="3200" dirty="0" smtClean="0">
                <a:latin typeface="Arial" panose="020B0604020202020204" pitchFamily="34" charset="0"/>
              </a:rPr>
              <a:t>Grupo</a:t>
            </a:r>
            <a:r>
              <a:rPr lang="x-none" altLang="pt-PT" sz="3200" dirty="0" smtClean="0">
                <a:latin typeface="Arial" panose="020B0604020202020204" pitchFamily="34" charset="0"/>
              </a:rPr>
              <a:t> (</a:t>
            </a:r>
            <a:r>
              <a:rPr lang="pt-PT" altLang="pt-PT" sz="3200" dirty="0" err="1" smtClean="0">
                <a:latin typeface="Arial" panose="020B0604020202020204" pitchFamily="34" charset="0"/>
              </a:rPr>
              <a:t>Cont</a:t>
            </a:r>
            <a:r>
              <a:rPr lang="x-none" altLang="pt-PT" sz="3200" dirty="0" smtClean="0">
                <a:latin typeface="Arial" panose="020B0604020202020204" pitchFamily="34" charset="0"/>
              </a:rPr>
              <a:t>.)</a:t>
            </a:r>
            <a:r>
              <a:rPr lang="pt-PT" altLang="pt-PT" sz="3200" b="1" dirty="0"/>
              <a:t> </a:t>
            </a:r>
            <a:endParaRPr lang="x-none" altLang="pt-PT" sz="3200" b="1" dirty="0" smtClean="0"/>
          </a:p>
          <a:p>
            <a:pPr marL="711200" indent="-711200">
              <a:buClr>
                <a:schemeClr val="tx1"/>
              </a:buClr>
              <a:buNone/>
              <a:defRPr/>
            </a:pPr>
            <a:endParaRPr lang="x-none" altLang="pt-PT" sz="3200" b="1" dirty="0"/>
          </a:p>
          <a:p>
            <a:pPr marL="711200" indent="-711200">
              <a:buClr>
                <a:schemeClr val="tx1"/>
              </a:buClr>
              <a:buNone/>
              <a:defRPr/>
            </a:pPr>
            <a:r>
              <a:rPr lang="pt-PT" altLang="pt-PT" sz="3200" b="1" dirty="0" smtClean="0"/>
              <a:t>2</a:t>
            </a:r>
            <a:r>
              <a:rPr lang="pt-PT" altLang="pt-PT" sz="3200" b="1" dirty="0"/>
              <a:t>. Pontos fracos de tomada de Decisão em grupo.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pt-PT" altLang="pt-PT" sz="3200" dirty="0"/>
              <a:t>Consome mais </a:t>
            </a:r>
            <a:r>
              <a:rPr lang="pt-PT" altLang="pt-PT" sz="3200" dirty="0" smtClean="0"/>
              <a:t>tempo;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pt-PT" altLang="pt-PT" sz="3200" dirty="0" smtClean="0"/>
              <a:t>Existe pressão para conformidade dentro do grupo;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pt-PT" altLang="pt-PT" sz="3200" dirty="0" smtClean="0"/>
              <a:t>As </a:t>
            </a:r>
            <a:r>
              <a:rPr lang="pt-PT" altLang="pt-PT" sz="3200" dirty="0"/>
              <a:t>discussões podem ser dominadas por um indivíduo ou um subgrupo;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pt-PT" altLang="pt-PT" sz="3200" dirty="0"/>
              <a:t>Sofrem de ambiguidade da responsabilidade (quem é responsável </a:t>
            </a:r>
            <a:r>
              <a:rPr lang="pt-PT" altLang="pt-PT" sz="3200" dirty="0" err="1"/>
              <a:t>pela</a:t>
            </a:r>
            <a:r>
              <a:rPr lang="pt-PT" altLang="pt-PT" sz="3200" dirty="0"/>
              <a:t> decisão).</a:t>
            </a:r>
          </a:p>
          <a:p>
            <a:pPr marL="0" indent="0">
              <a:buClr>
                <a:schemeClr val="tx1"/>
              </a:buClr>
              <a:buNone/>
              <a:defRPr/>
            </a:pPr>
            <a:endParaRPr lang="pt-PT" altLang="pt-PT" sz="3200" dirty="0"/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pt-PT" altLang="pt-PT" sz="3200" b="1" dirty="0"/>
              <a:t>3. Técnicas de tomada de Decisão em grupo.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AutoNum type="arabicPeriod"/>
              <a:defRPr/>
            </a:pPr>
            <a:r>
              <a:rPr lang="pt-PT" altLang="pt-PT" sz="3200" dirty="0"/>
              <a:t>Grupo de interacção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AutoNum type="arabicPeriod"/>
              <a:defRPr/>
            </a:pPr>
            <a:r>
              <a:rPr lang="pt-PT" altLang="pt-PT" sz="3200" i="1" dirty="0"/>
              <a:t>Brainstorming.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AutoNum type="arabicPeriod"/>
              <a:defRPr/>
            </a:pPr>
            <a:r>
              <a:rPr lang="pt-PT" altLang="pt-PT" sz="3200" dirty="0"/>
              <a:t>Técnica Nominal do Grupo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AutoNum type="arabicPeriod"/>
              <a:defRPr/>
            </a:pPr>
            <a:r>
              <a:rPr lang="pt-PT" altLang="pt-PT" sz="3200" dirty="0"/>
              <a:t>Reuniões electrónicas.</a:t>
            </a:r>
          </a:p>
          <a:p>
            <a:pPr marL="0" indent="0">
              <a:buClr>
                <a:schemeClr val="tx1"/>
              </a:buClr>
              <a:buNone/>
              <a:defRPr/>
            </a:pPr>
            <a:endParaRPr lang="pt-PT" altLang="pt-PT" sz="32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AutoNum type="arabicPeriod"/>
              <a:defRPr/>
            </a:pPr>
            <a:r>
              <a:rPr lang="pt-PT" altLang="pt-PT" sz="3200" b="1" dirty="0"/>
              <a:t>Grupo de interacção (face-to-face) </a:t>
            </a: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pt-PT" altLang="pt-PT" sz="3200" dirty="0"/>
              <a:t>Usando a interacção verbal e não verbal para se comunicar.</a:t>
            </a:r>
          </a:p>
          <a:p>
            <a:pPr marL="0" indent="0">
              <a:buClr>
                <a:schemeClr val="tx1"/>
              </a:buClr>
              <a:buNone/>
              <a:defRPr/>
            </a:pPr>
            <a:endParaRPr lang="x-none" altLang="pt-PT" sz="3200" dirty="0" smtClean="0">
              <a:latin typeface="Arial" panose="020B0604020202020204" pitchFamily="34" charset="0"/>
            </a:endParaRPr>
          </a:p>
          <a:p>
            <a:pPr marL="0" indent="0">
              <a:buClr>
                <a:schemeClr val="tx1"/>
              </a:buClr>
              <a:buNone/>
              <a:defRPr/>
            </a:pPr>
            <a:endParaRPr lang="x-none" sz="3200" dirty="0" smtClean="0">
              <a:solidFill>
                <a:srgbClr val="00B050"/>
              </a:solidFill>
              <a:latin typeface="Garamond" panose="02020404030301010803" pitchFamily="18" charset="0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9492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.</a:t>
            </a: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5</a:t>
            </a: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>. </a:t>
            </a:r>
            <a:r>
              <a:rPr lang="pt-PT" altLang="pt-PT" sz="3200" b="1" dirty="0">
                <a:solidFill>
                  <a:schemeClr val="tx1"/>
                </a:solidFill>
                <a:latin typeface="Garamond" panose="02020404030301010803" pitchFamily="18" charset="0"/>
              </a:rPr>
              <a:t>Tomada de Decisão em Grupo</a:t>
            </a:r>
            <a:r>
              <a:rPr lang="pt-PT" altLang="pt-PT" sz="3200" b="1" dirty="0">
                <a:solidFill>
                  <a:schemeClr val="tx1"/>
                </a:solidFill>
                <a:latin typeface="Garamond" panose="02020404030301010803" pitchFamily="18" charset="0"/>
                <a:ea typeface="Arial Unicode MS" pitchFamily="34" charset="-128"/>
              </a:rPr>
              <a:t/>
            </a:r>
            <a:br>
              <a:rPr lang="pt-PT" altLang="pt-PT" sz="3200" b="1" dirty="0">
                <a:solidFill>
                  <a:schemeClr val="tx1"/>
                </a:solidFill>
                <a:latin typeface="Garamond" panose="02020404030301010803" pitchFamily="18" charset="0"/>
                <a:ea typeface="Arial Unicode MS" pitchFamily="34" charset="-128"/>
              </a:rPr>
            </a:br>
            <a:endParaRPr lang="pt-PT" altLang="pt-PT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729" y="1600200"/>
            <a:ext cx="11798709" cy="5095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x-none" altLang="pt-PT" sz="2800" dirty="0">
                <a:latin typeface="Arial" panose="020B0604020202020204" pitchFamily="34" charset="0"/>
              </a:rPr>
              <a:t>5. </a:t>
            </a:r>
            <a:r>
              <a:rPr lang="pt-PT" altLang="pt-PT" sz="2800" dirty="0">
                <a:latin typeface="Arial" panose="020B0604020202020204" pitchFamily="34" charset="0"/>
              </a:rPr>
              <a:t>Tomada de Decisão em Grupo</a:t>
            </a:r>
            <a:r>
              <a:rPr lang="x-none" altLang="pt-PT" sz="2800" dirty="0">
                <a:latin typeface="Arial" panose="020B0604020202020204" pitchFamily="34" charset="0"/>
              </a:rPr>
              <a:t> (</a:t>
            </a:r>
            <a:r>
              <a:rPr lang="pt-PT" altLang="pt-PT" sz="2800" dirty="0" err="1">
                <a:latin typeface="Arial" panose="020B0604020202020204" pitchFamily="34" charset="0"/>
              </a:rPr>
              <a:t>Cont</a:t>
            </a:r>
            <a:r>
              <a:rPr lang="x-none" altLang="pt-PT" sz="2800" dirty="0">
                <a:latin typeface="Arial" panose="020B0604020202020204" pitchFamily="34" charset="0"/>
              </a:rPr>
              <a:t>.)</a:t>
            </a:r>
            <a:r>
              <a:rPr lang="pt-PT" altLang="pt-PT" sz="2800" b="1" dirty="0"/>
              <a:t> </a:t>
            </a:r>
            <a:endParaRPr lang="x-none" altLang="pt-PT" sz="2800" b="1" dirty="0"/>
          </a:p>
          <a:p>
            <a:pPr marL="0" indent="0">
              <a:buNone/>
            </a:pPr>
            <a:r>
              <a:rPr lang="x-none" altLang="pt-PT" sz="2800" dirty="0" smtClean="0">
                <a:solidFill>
                  <a:srgbClr val="92D050"/>
                </a:solidFill>
                <a:latin typeface="Garamond" panose="02020404030301010803" pitchFamily="18" charset="0"/>
              </a:rPr>
              <a:t>.</a:t>
            </a:r>
            <a:r>
              <a:rPr lang="en-US" altLang="pt-PT" sz="2800" b="1" dirty="0" smtClean="0">
                <a:solidFill>
                  <a:srgbClr val="92D050"/>
                </a:solidFill>
                <a:latin typeface="Garamond" panose="02020404030301010803" pitchFamily="18" charset="0"/>
              </a:rPr>
              <a:t> </a:t>
            </a:r>
            <a:endParaRPr lang="pt-PT" sz="2800" dirty="0">
              <a:solidFill>
                <a:srgbClr val="00B05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281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5</a:t>
            </a: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>. </a:t>
            </a:r>
            <a:r>
              <a:rPr lang="pt-PT" altLang="pt-PT" sz="3200" b="1" dirty="0">
                <a:solidFill>
                  <a:schemeClr val="tx1"/>
                </a:solidFill>
                <a:latin typeface="Garamond" panose="02020404030301010803" pitchFamily="18" charset="0"/>
              </a:rPr>
              <a:t>Tomada de Decisão em Grupo</a:t>
            </a:r>
            <a:r>
              <a:rPr lang="pt-PT" altLang="pt-PT" sz="3200" b="1" dirty="0">
                <a:solidFill>
                  <a:schemeClr val="tx1"/>
                </a:solidFill>
                <a:latin typeface="Garamond" panose="02020404030301010803" pitchFamily="18" charset="0"/>
                <a:ea typeface="Arial Unicode MS" pitchFamily="34" charset="-128"/>
              </a:rPr>
              <a:t/>
            </a:r>
            <a:br>
              <a:rPr lang="pt-PT" altLang="pt-PT" sz="3200" b="1" dirty="0">
                <a:solidFill>
                  <a:schemeClr val="tx1"/>
                </a:solidFill>
                <a:latin typeface="Garamond" panose="02020404030301010803" pitchFamily="18" charset="0"/>
                <a:ea typeface="Arial Unicode MS" pitchFamily="34" charset="-128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27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pt-PT" altLang="pt-PT" sz="27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x-none" altLang="pt-PT" sz="27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pt-PT" altLang="pt-PT" sz="27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sz="27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pt-PT" altLang="pt-PT" sz="3400" b="1" dirty="0">
                <a:latin typeface="Garamond" panose="02020404030301010803" pitchFamily="18" charset="0"/>
              </a:rPr>
              <a:t> </a:t>
            </a:r>
            <a:r>
              <a:rPr lang="x-none" altLang="pt-PT" sz="3400" dirty="0">
                <a:latin typeface="Garamond" panose="02020404030301010803" pitchFamily="18" charset="0"/>
              </a:rPr>
              <a:t>5. </a:t>
            </a:r>
            <a:r>
              <a:rPr lang="pt-PT" altLang="pt-PT" sz="3400" dirty="0">
                <a:latin typeface="Garamond" panose="02020404030301010803" pitchFamily="18" charset="0"/>
              </a:rPr>
              <a:t>Tomada de Decisão em Grupo</a:t>
            </a:r>
            <a:r>
              <a:rPr lang="x-none" altLang="pt-PT" sz="3400" dirty="0">
                <a:latin typeface="Garamond" panose="02020404030301010803" pitchFamily="18" charset="0"/>
              </a:rPr>
              <a:t> (</a:t>
            </a:r>
            <a:r>
              <a:rPr lang="pt-PT" altLang="pt-PT" sz="3400" dirty="0" err="1">
                <a:latin typeface="Garamond" panose="02020404030301010803" pitchFamily="18" charset="0"/>
              </a:rPr>
              <a:t>Cont</a:t>
            </a:r>
            <a:r>
              <a:rPr lang="x-none" altLang="pt-PT" sz="3400" dirty="0">
                <a:latin typeface="Garamond" panose="02020404030301010803" pitchFamily="18" charset="0"/>
              </a:rPr>
              <a:t>.)</a:t>
            </a:r>
            <a:r>
              <a:rPr lang="pt-PT" altLang="pt-PT" sz="3400" b="1" dirty="0">
                <a:latin typeface="Garamond" panose="02020404030301010803" pitchFamily="18" charset="0"/>
              </a:rPr>
              <a:t> </a:t>
            </a:r>
            <a:endParaRPr lang="x-none" altLang="pt-PT" sz="3400" b="1" dirty="0">
              <a:latin typeface="Garamond" panose="02020404030301010803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x-none" altLang="pt-PT" sz="3400" b="1" dirty="0" smtClean="0">
              <a:latin typeface="Garamond" panose="02020404030301010803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x-none" altLang="pt-PT" sz="3400" b="1" dirty="0">
              <a:latin typeface="Garamond" panose="02020404030301010803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altLang="pt-PT" sz="3400" b="1" dirty="0" smtClean="0">
                <a:latin typeface="Garamond" panose="02020404030301010803" pitchFamily="18" charset="0"/>
              </a:rPr>
              <a:t>3</a:t>
            </a:r>
            <a:r>
              <a:rPr lang="en-US" altLang="pt-PT" sz="3400" b="1" dirty="0">
                <a:latin typeface="Garamond" panose="02020404030301010803" pitchFamily="18" charset="0"/>
              </a:rPr>
              <a:t>. </a:t>
            </a:r>
            <a:r>
              <a:rPr lang="en-US" altLang="pt-PT" sz="3400" b="1" dirty="0" err="1">
                <a:latin typeface="Garamond" panose="02020404030301010803" pitchFamily="18" charset="0"/>
              </a:rPr>
              <a:t>Técnica</a:t>
            </a:r>
            <a:r>
              <a:rPr lang="en-US" altLang="pt-PT" sz="3400" b="1" dirty="0">
                <a:latin typeface="Garamond" panose="02020404030301010803" pitchFamily="18" charset="0"/>
              </a:rPr>
              <a:t> de </a:t>
            </a:r>
            <a:r>
              <a:rPr lang="en-US" altLang="pt-PT" sz="3400" b="1" dirty="0" err="1">
                <a:latin typeface="Garamond" panose="02020404030301010803" pitchFamily="18" charset="0"/>
              </a:rPr>
              <a:t>Grupo</a:t>
            </a:r>
            <a:r>
              <a:rPr lang="en-US" altLang="pt-PT" sz="3400" b="1" dirty="0">
                <a:latin typeface="Garamond" panose="02020404030301010803" pitchFamily="18" charset="0"/>
              </a:rPr>
              <a:t> Nominal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altLang="pt-PT" sz="3400" dirty="0" err="1">
                <a:latin typeface="Garamond" panose="02020404030301010803" pitchFamily="18" charset="0"/>
              </a:rPr>
              <a:t>Os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membros</a:t>
            </a:r>
            <a:r>
              <a:rPr lang="en-US" altLang="pt-PT" sz="3400" dirty="0">
                <a:latin typeface="Garamond" panose="02020404030301010803" pitchFamily="18" charset="0"/>
              </a:rPr>
              <a:t> do </a:t>
            </a:r>
            <a:r>
              <a:rPr lang="en-US" altLang="pt-PT" sz="3400" dirty="0" err="1">
                <a:latin typeface="Garamond" panose="02020404030301010803" pitchFamily="18" charset="0"/>
              </a:rPr>
              <a:t>grupo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estão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todos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presentes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fisicamente</a:t>
            </a:r>
            <a:r>
              <a:rPr lang="en-US" altLang="pt-PT" sz="3400" dirty="0">
                <a:latin typeface="Garamond" panose="02020404030301010803" pitchFamily="18" charset="0"/>
              </a:rPr>
              <a:t> mas </a:t>
            </a:r>
            <a:r>
              <a:rPr lang="en-US" altLang="pt-PT" sz="3400" dirty="0" err="1">
                <a:latin typeface="Garamond" panose="02020404030301010803" pitchFamily="18" charset="0"/>
              </a:rPr>
              <a:t>cada</a:t>
            </a:r>
            <a:r>
              <a:rPr lang="en-US" altLang="pt-PT" sz="3400" dirty="0">
                <a:latin typeface="Garamond" panose="02020404030301010803" pitchFamily="18" charset="0"/>
              </a:rPr>
              <a:t> um </a:t>
            </a:r>
            <a:r>
              <a:rPr lang="en-US" altLang="pt-PT" sz="3400" dirty="0" err="1">
                <a:latin typeface="Garamond" panose="02020404030301010803" pitchFamily="18" charset="0"/>
              </a:rPr>
              <a:t>actua</a:t>
            </a:r>
            <a:r>
              <a:rPr lang="en-US" altLang="pt-PT" sz="3400" dirty="0">
                <a:latin typeface="Garamond" panose="02020404030301010803" pitchFamily="18" charset="0"/>
              </a:rPr>
              <a:t> de forma </a:t>
            </a:r>
            <a:r>
              <a:rPr lang="en-US" altLang="pt-PT" sz="3400" dirty="0" err="1">
                <a:latin typeface="Garamond" panose="02020404030301010803" pitchFamily="18" charset="0"/>
              </a:rPr>
              <a:t>indepedente</a:t>
            </a:r>
            <a:r>
              <a:rPr lang="en-US" altLang="pt-PT" sz="3400" dirty="0">
                <a:latin typeface="Garamond" panose="02020404030301010803" pitchFamily="18" charset="0"/>
              </a:rPr>
              <a:t>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altLang="pt-PT" sz="3400" dirty="0">
              <a:latin typeface="Garamond" panose="02020404030301010803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altLang="pt-PT" sz="3400" dirty="0">
                <a:latin typeface="Garamond" panose="02020404030301010803" pitchFamily="18" charset="0"/>
              </a:rPr>
              <a:t>As </a:t>
            </a:r>
            <a:r>
              <a:rPr lang="en-US" altLang="pt-PT" sz="3400" dirty="0" err="1">
                <a:latin typeface="Garamond" panose="02020404030301010803" pitchFamily="18" charset="0"/>
              </a:rPr>
              <a:t>pessoas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reunem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como</a:t>
            </a:r>
            <a:r>
              <a:rPr lang="en-US" altLang="pt-PT" sz="3400" dirty="0">
                <a:latin typeface="Garamond" panose="02020404030301010803" pitchFamily="18" charset="0"/>
              </a:rPr>
              <a:t> um </a:t>
            </a:r>
            <a:r>
              <a:rPr lang="en-US" altLang="pt-PT" sz="3400" dirty="0" err="1">
                <a:latin typeface="Garamond" panose="02020404030301010803" pitchFamily="18" charset="0"/>
              </a:rPr>
              <a:t>grupo</a:t>
            </a:r>
            <a:r>
              <a:rPr lang="en-US" altLang="pt-PT" sz="3400" dirty="0">
                <a:latin typeface="Garamond" panose="02020404030301010803" pitchFamily="18" charset="0"/>
              </a:rPr>
              <a:t>, mas, antes de </a:t>
            </a:r>
            <a:r>
              <a:rPr lang="en-US" altLang="pt-PT" sz="3400" dirty="0" err="1">
                <a:latin typeface="Garamond" panose="02020404030301010803" pitchFamily="18" charset="0"/>
              </a:rPr>
              <a:t>começarem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cada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pessoas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coloca</a:t>
            </a:r>
            <a:r>
              <a:rPr lang="en-US" altLang="pt-PT" sz="3400" dirty="0">
                <a:latin typeface="Garamond" panose="02020404030301010803" pitchFamily="18" charset="0"/>
              </a:rPr>
              <a:t>, </a:t>
            </a:r>
            <a:r>
              <a:rPr lang="en-US" altLang="pt-PT" sz="3400" dirty="0" err="1">
                <a:latin typeface="Garamond" panose="02020404030301010803" pitchFamily="18" charset="0"/>
              </a:rPr>
              <a:t>por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escrito</a:t>
            </a:r>
            <a:r>
              <a:rPr lang="en-US" altLang="pt-PT" sz="3400" dirty="0">
                <a:latin typeface="Garamond" panose="02020404030301010803" pitchFamily="18" charset="0"/>
              </a:rPr>
              <a:t>, </a:t>
            </a:r>
            <a:r>
              <a:rPr lang="en-US" altLang="pt-PT" sz="3400" dirty="0" err="1">
                <a:latin typeface="Garamond" panose="02020404030301010803" pitchFamily="18" charset="0"/>
              </a:rPr>
              <a:t>suas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ideias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sobre</a:t>
            </a:r>
            <a:r>
              <a:rPr lang="en-US" altLang="pt-PT" sz="3400" dirty="0">
                <a:latin typeface="Garamond" panose="02020404030301010803" pitchFamily="18" charset="0"/>
              </a:rPr>
              <a:t> o </a:t>
            </a:r>
            <a:r>
              <a:rPr lang="en-US" altLang="pt-PT" sz="3400" dirty="0" err="1">
                <a:latin typeface="Garamond" panose="02020404030301010803" pitchFamily="18" charset="0"/>
              </a:rPr>
              <a:t>broblema</a:t>
            </a:r>
            <a:r>
              <a:rPr lang="en-US" altLang="pt-PT" sz="3400" dirty="0">
                <a:latin typeface="Garamond" panose="02020404030301010803" pitchFamily="18" charset="0"/>
              </a:rPr>
              <a:t>,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endParaRPr lang="en-US" altLang="pt-PT" sz="3400" dirty="0">
              <a:latin typeface="Garamond" panose="02020404030301010803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altLang="pt-PT" sz="3400" dirty="0" err="1">
                <a:latin typeface="Garamond" panose="02020404030301010803" pitchFamily="18" charset="0"/>
              </a:rPr>
              <a:t>Os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participantes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apresetam</a:t>
            </a:r>
            <a:r>
              <a:rPr lang="en-US" altLang="pt-PT" sz="3400" dirty="0">
                <a:latin typeface="Garamond" panose="02020404030301010803" pitchFamily="18" charset="0"/>
              </a:rPr>
              <a:t> as </a:t>
            </a:r>
            <a:r>
              <a:rPr lang="en-US" altLang="pt-PT" sz="3400" dirty="0" err="1">
                <a:latin typeface="Garamond" panose="02020404030301010803" pitchFamily="18" charset="0"/>
              </a:rPr>
              <a:t>ideias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ao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grupo</a:t>
            </a:r>
            <a:r>
              <a:rPr lang="en-US" altLang="pt-PT" sz="3400" dirty="0">
                <a:latin typeface="Garamond" panose="02020404030301010803" pitchFamily="18" charset="0"/>
              </a:rPr>
              <a:t> e </a:t>
            </a:r>
            <a:r>
              <a:rPr lang="en-US" altLang="pt-PT" sz="3400" dirty="0" err="1">
                <a:latin typeface="Garamond" panose="02020404030301010803" pitchFamily="18" charset="0"/>
              </a:rPr>
              <a:t>estas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são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registadas</a:t>
            </a:r>
            <a:r>
              <a:rPr lang="en-US" altLang="pt-PT" sz="3400" dirty="0">
                <a:latin typeface="Garamond" panose="02020404030301010803" pitchFamily="18" charset="0"/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x-none" altLang="pt-PT" sz="3400" dirty="0">
                <a:latin typeface="Garamond" panose="02020404030301010803" pitchFamily="18" charset="0"/>
              </a:rPr>
              <a:t>5. </a:t>
            </a:r>
            <a:r>
              <a:rPr lang="pt-PT" altLang="pt-PT" sz="3400" dirty="0">
                <a:latin typeface="Garamond" panose="02020404030301010803" pitchFamily="18" charset="0"/>
              </a:rPr>
              <a:t>Tomada de Decisão em Grupo</a:t>
            </a:r>
            <a:r>
              <a:rPr lang="x-none" altLang="pt-PT" sz="3400" dirty="0">
                <a:latin typeface="Garamond" panose="02020404030301010803" pitchFamily="18" charset="0"/>
              </a:rPr>
              <a:t> (</a:t>
            </a:r>
            <a:r>
              <a:rPr lang="pt-PT" altLang="pt-PT" sz="3400" dirty="0" err="1">
                <a:latin typeface="Garamond" panose="02020404030301010803" pitchFamily="18" charset="0"/>
              </a:rPr>
              <a:t>Cont</a:t>
            </a:r>
            <a:r>
              <a:rPr lang="x-none" altLang="pt-PT" sz="3400" dirty="0">
                <a:latin typeface="Garamond" panose="02020404030301010803" pitchFamily="18" charset="0"/>
              </a:rPr>
              <a:t>.)</a:t>
            </a:r>
            <a:r>
              <a:rPr lang="pt-PT" altLang="pt-PT" sz="3400" b="1" dirty="0">
                <a:latin typeface="Garamond" panose="02020404030301010803" pitchFamily="18" charset="0"/>
              </a:rPr>
              <a:t> </a:t>
            </a:r>
            <a:endParaRPr lang="x-none" altLang="pt-PT" sz="3400" b="1" dirty="0">
              <a:latin typeface="Garamond" panose="02020404030301010803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endParaRPr lang="en-US" altLang="pt-PT" sz="3400" dirty="0">
              <a:latin typeface="Garamond" panose="02020404030301010803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altLang="pt-PT" sz="3400" dirty="0">
                <a:latin typeface="Garamond" panose="02020404030301010803" pitchFamily="18" charset="0"/>
              </a:rPr>
              <a:t>O </a:t>
            </a:r>
            <a:r>
              <a:rPr lang="en-US" altLang="pt-PT" sz="3400" dirty="0" err="1">
                <a:latin typeface="Garamond" panose="02020404030301010803" pitchFamily="18" charset="0"/>
              </a:rPr>
              <a:t>grupo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discute</a:t>
            </a:r>
            <a:r>
              <a:rPr lang="en-US" altLang="pt-PT" sz="3400" dirty="0">
                <a:latin typeface="Garamond" panose="02020404030301010803" pitchFamily="18" charset="0"/>
              </a:rPr>
              <a:t> as </a:t>
            </a:r>
            <a:r>
              <a:rPr lang="en-US" altLang="pt-PT" sz="3400" dirty="0" err="1">
                <a:latin typeface="Garamond" panose="02020404030301010803" pitchFamily="18" charset="0"/>
              </a:rPr>
              <a:t>ideias</a:t>
            </a:r>
            <a:r>
              <a:rPr lang="en-US" altLang="pt-PT" sz="3400" dirty="0">
                <a:latin typeface="Garamond" panose="02020404030301010803" pitchFamily="18" charset="0"/>
              </a:rPr>
              <a:t> para </a:t>
            </a:r>
            <a:r>
              <a:rPr lang="en-US" altLang="pt-PT" sz="3400" dirty="0" err="1">
                <a:latin typeface="Garamond" panose="02020404030301010803" pitchFamily="18" charset="0"/>
              </a:rPr>
              <a:t>esclarecer</a:t>
            </a:r>
            <a:r>
              <a:rPr lang="en-US" altLang="pt-PT" sz="3400" dirty="0">
                <a:latin typeface="Garamond" panose="02020404030301010803" pitchFamily="18" charset="0"/>
              </a:rPr>
              <a:t> e </a:t>
            </a:r>
            <a:r>
              <a:rPr lang="en-US" altLang="pt-PT" sz="3400" dirty="0" err="1">
                <a:latin typeface="Garamond" panose="02020404030301010803" pitchFamily="18" charset="0"/>
              </a:rPr>
              <a:t>avaliar</a:t>
            </a:r>
            <a:r>
              <a:rPr lang="en-US" altLang="pt-PT" sz="3400" dirty="0">
                <a:latin typeface="Garamond" panose="02020404030301010803" pitchFamily="18" charset="0"/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endParaRPr lang="en-US" altLang="pt-PT" sz="3400" dirty="0">
              <a:latin typeface="Garamond" panose="02020404030301010803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en-US" altLang="pt-PT" sz="3400" dirty="0" err="1">
                <a:latin typeface="Garamond" panose="02020404030301010803" pitchFamily="18" charset="0"/>
              </a:rPr>
              <a:t>Os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participantes</a:t>
            </a:r>
            <a:r>
              <a:rPr lang="en-US" altLang="pt-PT" sz="3400" dirty="0">
                <a:latin typeface="Garamond" panose="02020404030301010803" pitchFamily="18" charset="0"/>
              </a:rPr>
              <a:t>, de </a:t>
            </a:r>
            <a:r>
              <a:rPr lang="en-US" altLang="pt-PT" sz="3400" dirty="0" err="1">
                <a:latin typeface="Garamond" panose="02020404030301010803" pitchFamily="18" charset="0"/>
              </a:rPr>
              <a:t>uma</a:t>
            </a:r>
            <a:r>
              <a:rPr lang="en-US" altLang="pt-PT" sz="3400" dirty="0">
                <a:latin typeface="Garamond" panose="02020404030301010803" pitchFamily="18" charset="0"/>
              </a:rPr>
              <a:t> forma </a:t>
            </a:r>
            <a:r>
              <a:rPr lang="en-US" altLang="pt-PT" sz="3400" dirty="0" err="1">
                <a:latin typeface="Garamond" panose="02020404030301010803" pitchFamily="18" charset="0"/>
              </a:rPr>
              <a:t>isolada</a:t>
            </a:r>
            <a:r>
              <a:rPr lang="en-US" altLang="pt-PT" sz="3400" dirty="0">
                <a:latin typeface="Garamond" panose="02020404030301010803" pitchFamily="18" charset="0"/>
              </a:rPr>
              <a:t>, </a:t>
            </a:r>
            <a:r>
              <a:rPr lang="en-US" altLang="pt-PT" sz="3400" dirty="0" err="1">
                <a:latin typeface="Garamond" panose="02020404030301010803" pitchFamily="18" charset="0"/>
              </a:rPr>
              <a:t>classifica</a:t>
            </a:r>
            <a:r>
              <a:rPr lang="en-US" altLang="pt-PT" sz="3400" dirty="0">
                <a:latin typeface="Garamond" panose="02020404030301010803" pitchFamily="18" charset="0"/>
              </a:rPr>
              <a:t> as </a:t>
            </a:r>
            <a:r>
              <a:rPr lang="en-US" altLang="pt-PT" sz="3400" dirty="0" err="1">
                <a:latin typeface="Garamond" panose="02020404030301010803" pitchFamily="18" charset="0"/>
              </a:rPr>
              <a:t>ideias</a:t>
            </a:r>
            <a:r>
              <a:rPr lang="en-US" altLang="pt-PT" sz="3400" dirty="0">
                <a:latin typeface="Garamond" panose="02020404030301010803" pitchFamily="18" charset="0"/>
              </a:rPr>
              <a:t> e as que </a:t>
            </a:r>
            <a:r>
              <a:rPr lang="en-US" altLang="pt-PT" sz="3400" dirty="0" err="1">
                <a:latin typeface="Garamond" panose="02020404030301010803" pitchFamily="18" charset="0"/>
              </a:rPr>
              <a:t>receber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melhor</a:t>
            </a:r>
            <a:r>
              <a:rPr lang="en-US" altLang="pt-PT" sz="3400" dirty="0">
                <a:latin typeface="Garamond" panose="02020404030301010803" pitchFamily="18" charset="0"/>
              </a:rPr>
              <a:t>  </a:t>
            </a:r>
            <a:r>
              <a:rPr lang="en-US" altLang="pt-PT" sz="3400" dirty="0" err="1">
                <a:latin typeface="Garamond" panose="02020404030301010803" pitchFamily="18" charset="0"/>
              </a:rPr>
              <a:t>apontuação</a:t>
            </a:r>
            <a:r>
              <a:rPr lang="en-US" altLang="pt-PT" sz="3400" dirty="0">
                <a:latin typeface="Garamond" panose="02020404030301010803" pitchFamily="18" charset="0"/>
              </a:rPr>
              <a:t> </a:t>
            </a:r>
            <a:r>
              <a:rPr lang="en-US" altLang="pt-PT" sz="3400" dirty="0" err="1">
                <a:latin typeface="Garamond" panose="02020404030301010803" pitchFamily="18" charset="0"/>
              </a:rPr>
              <a:t>determina</a:t>
            </a:r>
            <a:r>
              <a:rPr lang="en-US" altLang="pt-PT" sz="3400" dirty="0">
                <a:latin typeface="Garamond" panose="02020404030301010803" pitchFamily="18" charset="0"/>
              </a:rPr>
              <a:t> a </a:t>
            </a:r>
            <a:r>
              <a:rPr lang="en-US" altLang="pt-PT" sz="3400" dirty="0" err="1">
                <a:latin typeface="Garamond" panose="02020404030301010803" pitchFamily="18" charset="0"/>
              </a:rPr>
              <a:t>decisão</a:t>
            </a:r>
            <a:r>
              <a:rPr lang="en-US" altLang="pt-PT" sz="3400" dirty="0">
                <a:latin typeface="Garamond" panose="02020404030301010803" pitchFamily="18" charset="0"/>
              </a:rPr>
              <a:t> final.</a:t>
            </a:r>
          </a:p>
          <a:p>
            <a:pPr marL="711200" indent="-711200">
              <a:buClr>
                <a:schemeClr val="tx1"/>
              </a:buClr>
              <a:buNone/>
              <a:defRPr/>
            </a:pPr>
            <a:endParaRPr lang="pt-PT" altLang="pt-PT" sz="3200" dirty="0" smtClean="0">
              <a:latin typeface="Garamond" panose="02020404030301010803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pt-PT" sz="3200" dirty="0"/>
          </a:p>
          <a:p>
            <a:pPr marL="514350" indent="-514350" algn="just">
              <a:buFont typeface="Wingdings" panose="05000000000000000000" pitchFamily="2" charset="2"/>
              <a:buNone/>
            </a:pPr>
            <a:endParaRPr lang="x-none" altLang="pt-PT" sz="3200" b="1" dirty="0" smtClean="0">
              <a:solidFill>
                <a:srgbClr val="00B05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0991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x-none" sz="2800" dirty="0">
                <a:solidFill>
                  <a:schemeClr val="tx1"/>
                </a:solidFill>
                <a:latin typeface="Garamond" panose="02020404030301010803" pitchFamily="18" charset="0"/>
              </a:rPr>
              <a:t>5. </a:t>
            </a:r>
            <a:r>
              <a:rPr lang="pt-PT" altLang="pt-PT" sz="2800" b="1" dirty="0">
                <a:solidFill>
                  <a:schemeClr val="tx1"/>
                </a:solidFill>
                <a:latin typeface="Garamond" panose="02020404030301010803" pitchFamily="18" charset="0"/>
              </a:rPr>
              <a:t>Tomada de Decisão em Grupo</a:t>
            </a:r>
            <a:r>
              <a:rPr lang="pt-PT" altLang="pt-PT" sz="2800" b="1" dirty="0">
                <a:solidFill>
                  <a:schemeClr val="tx1"/>
                </a:solidFill>
                <a:latin typeface="Garamond" panose="02020404030301010803" pitchFamily="18" charset="0"/>
                <a:ea typeface="Arial Unicode MS" pitchFamily="34" charset="-128"/>
              </a:rPr>
              <a:t/>
            </a:r>
            <a:br>
              <a:rPr lang="pt-PT" altLang="pt-PT" sz="2800" b="1" dirty="0">
                <a:solidFill>
                  <a:schemeClr val="tx1"/>
                </a:solidFill>
                <a:latin typeface="Garamond" panose="02020404030301010803" pitchFamily="18" charset="0"/>
                <a:ea typeface="Arial Unicode MS" pitchFamily="34" charset="-128"/>
              </a:rPr>
            </a:br>
            <a:r>
              <a:rPr lang="pt-PT" altLang="pt-PT" sz="27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sz="27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11200" indent="-711200">
              <a:buClr>
                <a:schemeClr val="tx1"/>
              </a:buClr>
              <a:buNone/>
              <a:defRPr/>
            </a:pPr>
            <a:r>
              <a:rPr lang="x-none" altLang="pt-PT" sz="3200" dirty="0">
                <a:latin typeface="Arial" panose="020B0604020202020204" pitchFamily="34" charset="0"/>
              </a:rPr>
              <a:t>5. </a:t>
            </a:r>
            <a:r>
              <a:rPr lang="pt-PT" altLang="pt-PT" sz="3200" dirty="0">
                <a:latin typeface="Arial" panose="020B0604020202020204" pitchFamily="34" charset="0"/>
              </a:rPr>
              <a:t>Tomada de Decisão em Grupo</a:t>
            </a:r>
            <a:r>
              <a:rPr lang="x-none" altLang="pt-PT" sz="3200" dirty="0">
                <a:latin typeface="Arial" panose="020B0604020202020204" pitchFamily="34" charset="0"/>
              </a:rPr>
              <a:t> (</a:t>
            </a:r>
            <a:r>
              <a:rPr lang="pt-PT" altLang="pt-PT" sz="3200" dirty="0" err="1">
                <a:latin typeface="Arial" panose="020B0604020202020204" pitchFamily="34" charset="0"/>
              </a:rPr>
              <a:t>Cont</a:t>
            </a:r>
            <a:r>
              <a:rPr lang="x-none" altLang="pt-PT" sz="3200" dirty="0">
                <a:latin typeface="Arial" panose="020B0604020202020204" pitchFamily="34" charset="0"/>
              </a:rPr>
              <a:t>.)</a:t>
            </a:r>
            <a:r>
              <a:rPr lang="pt-PT" altLang="pt-PT" sz="3200" b="1" dirty="0"/>
              <a:t> </a:t>
            </a:r>
            <a:endParaRPr lang="x-none" altLang="pt-PT" sz="3200" b="1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altLang="pt-PT" sz="3200" b="1" dirty="0"/>
              <a:t> 4. </a:t>
            </a:r>
            <a:r>
              <a:rPr lang="en-US" altLang="pt-PT" sz="3200" b="1" dirty="0" err="1"/>
              <a:t>Reunião</a:t>
            </a:r>
            <a:r>
              <a:rPr lang="en-US" altLang="pt-PT" sz="3200" b="1" dirty="0"/>
              <a:t> </a:t>
            </a:r>
            <a:r>
              <a:rPr lang="en-US" altLang="pt-PT" sz="3200" b="1" dirty="0" err="1"/>
              <a:t>Electrónica</a:t>
            </a:r>
            <a:endParaRPr lang="en-US" altLang="pt-PT" sz="3200" b="1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altLang="pt-PT" sz="3200" b="1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altLang="pt-PT" sz="3200" dirty="0" err="1"/>
              <a:t>Mesmo</a:t>
            </a:r>
            <a:r>
              <a:rPr lang="en-US" altLang="pt-PT" sz="3200" dirty="0"/>
              <a:t> que </a:t>
            </a:r>
            <a:r>
              <a:rPr lang="en-US" altLang="pt-PT" sz="3200" dirty="0" err="1"/>
              <a:t>grupo</a:t>
            </a:r>
            <a:r>
              <a:rPr lang="en-US" altLang="pt-PT" sz="3200" dirty="0"/>
              <a:t> nominal mas </a:t>
            </a:r>
            <a:r>
              <a:rPr lang="en-US" altLang="pt-PT" sz="3200" dirty="0" err="1"/>
              <a:t>usando</a:t>
            </a:r>
            <a:r>
              <a:rPr lang="en-US" altLang="pt-PT" sz="3200" dirty="0"/>
              <a:t> </a:t>
            </a:r>
            <a:r>
              <a:rPr lang="en-US" altLang="pt-PT" sz="3200" dirty="0" err="1"/>
              <a:t>ferramenta</a:t>
            </a:r>
            <a:r>
              <a:rPr lang="en-US" altLang="pt-PT" sz="3200" dirty="0"/>
              <a:t> </a:t>
            </a:r>
            <a:r>
              <a:rPr lang="en-US" altLang="pt-PT" sz="3200" dirty="0" err="1"/>
              <a:t>electrónica</a:t>
            </a:r>
            <a:r>
              <a:rPr lang="en-US" altLang="pt-PT" sz="3200" dirty="0"/>
              <a:t>.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altLang="pt-PT" sz="3200" dirty="0" err="1"/>
              <a:t>Vantagens</a:t>
            </a:r>
            <a:r>
              <a:rPr lang="en-US" altLang="pt-PT" sz="3200" dirty="0"/>
              <a:t>: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altLang="pt-PT" sz="3200" dirty="0" err="1"/>
              <a:t>Anonimato</a:t>
            </a:r>
            <a:r>
              <a:rPr lang="en-US" altLang="pt-PT" sz="3200" dirty="0"/>
              <a:t>;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altLang="pt-PT" sz="3200" dirty="0" err="1"/>
              <a:t>Rapidez</a:t>
            </a:r>
            <a:r>
              <a:rPr lang="en-US" altLang="pt-PT" sz="3200" dirty="0"/>
              <a:t>;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altLang="pt-PT" sz="3200" dirty="0" err="1"/>
              <a:t>Honestidade</a:t>
            </a:r>
            <a:r>
              <a:rPr lang="en-US" altLang="pt-PT" sz="3200"/>
              <a:t>;</a:t>
            </a:r>
          </a:p>
          <a:p>
            <a:pPr marL="711200" indent="-711200">
              <a:buClr>
                <a:schemeClr val="tx1"/>
              </a:buClr>
              <a:buNone/>
              <a:defRPr/>
            </a:pPr>
            <a:r>
              <a:rPr lang="pt-PT" altLang="pt-PT" sz="3200" b="1" smtClean="0"/>
              <a:t> </a:t>
            </a:r>
            <a:endParaRPr lang="pt-PT" altLang="pt-PT" sz="3200" b="1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711200" indent="-711200">
              <a:buClr>
                <a:schemeClr val="tx1"/>
              </a:buClr>
              <a:buNone/>
              <a:defRPr/>
            </a:pPr>
            <a:endParaRPr lang="pt-PT" altLang="pt-PT" sz="3200" dirty="0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pt-PT" sz="3200" dirty="0"/>
          </a:p>
          <a:p>
            <a:pPr marL="514350" indent="-514350" algn="just">
              <a:buFont typeface="Wingdings" panose="05000000000000000000" pitchFamily="2" charset="2"/>
              <a:buNone/>
            </a:pPr>
            <a:endParaRPr lang="x-none" altLang="pt-PT" sz="3200" b="1" dirty="0" smtClean="0">
              <a:solidFill>
                <a:srgbClr val="00B05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107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27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pt-PT" altLang="pt-PT" sz="2700" dirty="0">
                <a:solidFill>
                  <a:schemeClr val="tx1"/>
                </a:solidFill>
                <a:latin typeface="Garamond" panose="02020404030301010803" pitchFamily="18" charset="0"/>
              </a:rPr>
              <a:t>5</a:t>
            </a:r>
            <a:r>
              <a:rPr lang="x-none" altLang="pt-PT" sz="27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.</a:t>
            </a:r>
            <a:r>
              <a:rPr lang="pt-PT" altLang="pt-PT" sz="27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altLang="pt-PT" sz="2700" b="1" dirty="0">
                <a:solidFill>
                  <a:schemeClr val="tx1"/>
                </a:solidFill>
                <a:latin typeface="Garamond" panose="02020404030301010803" pitchFamily="18" charset="0"/>
              </a:rPr>
              <a:t>TEORIA DE DOIS FACTORES DE FREDERICK HERZBERG</a:t>
            </a:r>
            <a:r>
              <a:rPr lang="x-none" altLang="pt-PT" sz="27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pt-PT" altLang="pt-PT" sz="27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sz="27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24116"/>
            <a:ext cx="10972800" cy="5252884"/>
          </a:xfrm>
        </p:spPr>
        <p:txBody>
          <a:bodyPr>
            <a:normAutofit/>
          </a:bodyPr>
          <a:lstStyle/>
          <a:p>
            <a:pPr marL="711200" indent="-711200">
              <a:buClr>
                <a:schemeClr val="tx1"/>
              </a:buClr>
              <a:buNone/>
              <a:defRPr/>
            </a:pPr>
            <a:r>
              <a:rPr lang="pt-PT" altLang="pt-PT" sz="3200" b="1" dirty="0"/>
              <a:t> </a:t>
            </a:r>
            <a:r>
              <a:rPr lang="pt-PT" altLang="pt-PT" sz="3200" b="1" dirty="0" smtClean="0">
                <a:ea typeface="Arial Unicode MS" panose="020B0604020202020204" pitchFamily="34" charset="-128"/>
              </a:rPr>
              <a:t>5. </a:t>
            </a:r>
            <a:r>
              <a:rPr lang="pt-PT" altLang="pt-PT" sz="3200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lang="pt-PT" altLang="pt-PT" sz="3200" b="1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Higiene </a:t>
            </a:r>
            <a:r>
              <a:rPr lang="pt-PT" altLang="pt-PT" sz="3200" b="1" dirty="0" err="1">
                <a:ea typeface="Arial Unicode MS" panose="020B0604020202020204" pitchFamily="34" charset="-128"/>
                <a:cs typeface="Arial Unicode MS" panose="020B0604020202020204" pitchFamily="34" charset="-128"/>
              </a:rPr>
              <a:t>vs</a:t>
            </a:r>
            <a:r>
              <a:rPr lang="pt-PT" altLang="pt-PT" sz="3200" b="1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pt-PT" altLang="pt-PT" sz="3200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Motivação (</a:t>
            </a:r>
            <a:r>
              <a:rPr lang="pt-PT" altLang="pt-PT" sz="3200" b="1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Cont</a:t>
            </a:r>
            <a:r>
              <a:rPr lang="pt-PT" altLang="pt-PT" sz="3200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.)</a:t>
            </a:r>
            <a:endParaRPr lang="pt-PT" altLang="pt-PT" sz="3200" b="1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711200" indent="-711200">
              <a:buClr>
                <a:schemeClr val="tx1"/>
              </a:buClr>
              <a:buNone/>
              <a:defRPr/>
            </a:pPr>
            <a:endParaRPr lang="pt-PT" altLang="pt-PT" sz="3200" dirty="0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pt-PT" sz="3200" dirty="0"/>
          </a:p>
          <a:p>
            <a:pPr marL="514350" indent="-514350" algn="just">
              <a:buFont typeface="Wingdings" panose="05000000000000000000" pitchFamily="2" charset="2"/>
              <a:buNone/>
            </a:pPr>
            <a:endParaRPr lang="x-none" altLang="pt-PT" sz="3200" b="1" dirty="0" smtClean="0">
              <a:solidFill>
                <a:srgbClr val="00B05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14</a:t>
            </a:fld>
            <a:endParaRPr lang="pt-PT"/>
          </a:p>
        </p:txBody>
      </p:sp>
      <p:pic>
        <p:nvPicPr>
          <p:cNvPr id="7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" y="2197510"/>
            <a:ext cx="10713577" cy="4660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928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sz="27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pt-PT" altLang="pt-PT" sz="2700" dirty="0">
                <a:solidFill>
                  <a:schemeClr val="tx1"/>
                </a:solidFill>
                <a:latin typeface="Garamond" panose="02020404030301010803" pitchFamily="18" charset="0"/>
              </a:rPr>
              <a:t>5</a:t>
            </a:r>
            <a:r>
              <a:rPr lang="x-none" altLang="pt-PT" sz="27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.</a:t>
            </a:r>
            <a:r>
              <a:rPr lang="pt-PT" altLang="pt-PT" sz="27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altLang="pt-PT" sz="2700" b="1" dirty="0">
                <a:solidFill>
                  <a:schemeClr val="tx1"/>
                </a:solidFill>
                <a:latin typeface="Garamond" panose="02020404030301010803" pitchFamily="18" charset="0"/>
              </a:rPr>
              <a:t>TEORIA DE DOIS FACTORES DE FREDERICK HERZBERG</a:t>
            </a:r>
            <a:r>
              <a:rPr lang="x-none" altLang="pt-PT" sz="27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pt-PT" altLang="pt-PT" sz="27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sz="27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11200" indent="-711200">
              <a:buClr>
                <a:schemeClr val="tx1"/>
              </a:buClr>
              <a:buNone/>
              <a:defRPr/>
            </a:pPr>
            <a:r>
              <a:rPr lang="pt-PT" altLang="pt-PT" sz="3200" b="1" dirty="0"/>
              <a:t> </a:t>
            </a:r>
            <a:r>
              <a:rPr lang="pt-PT" altLang="pt-PT" sz="3200" b="1" dirty="0" smtClean="0">
                <a:ea typeface="Arial Unicode MS" panose="020B0604020202020204" pitchFamily="34" charset="-128"/>
              </a:rPr>
              <a:t>5. </a:t>
            </a:r>
            <a:r>
              <a:rPr lang="pt-PT" altLang="pt-PT" sz="3200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lang="pt-PT" altLang="pt-PT" sz="3200" b="1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Higiene </a:t>
            </a:r>
            <a:r>
              <a:rPr lang="pt-PT" altLang="pt-PT" sz="3200" b="1" dirty="0" err="1">
                <a:ea typeface="Arial Unicode MS" panose="020B0604020202020204" pitchFamily="34" charset="-128"/>
                <a:cs typeface="Arial Unicode MS" panose="020B0604020202020204" pitchFamily="34" charset="-128"/>
              </a:rPr>
              <a:t>vs</a:t>
            </a:r>
            <a:r>
              <a:rPr lang="pt-PT" altLang="pt-PT" sz="3200" b="1" dirty="0"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pt-PT" altLang="pt-PT" sz="3200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Motivação (</a:t>
            </a:r>
            <a:r>
              <a:rPr lang="pt-PT" altLang="pt-PT" sz="3200" b="1" dirty="0" err="1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Cont</a:t>
            </a:r>
            <a:r>
              <a:rPr lang="pt-PT" altLang="pt-PT" sz="3200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.)</a:t>
            </a:r>
            <a:endParaRPr lang="pt-PT" altLang="pt-PT" sz="3200" b="1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711200" indent="-711200">
              <a:buClr>
                <a:schemeClr val="tx1"/>
              </a:buClr>
              <a:buNone/>
              <a:defRPr/>
            </a:pPr>
            <a:endParaRPr lang="pt-PT" altLang="pt-PT" sz="3200" dirty="0" smtClean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pt-PT" sz="3200" dirty="0"/>
          </a:p>
          <a:p>
            <a:pPr marL="514350" indent="-514350" algn="just">
              <a:buFont typeface="Wingdings" panose="05000000000000000000" pitchFamily="2" charset="2"/>
              <a:buNone/>
            </a:pPr>
            <a:endParaRPr lang="x-none" altLang="pt-PT" sz="3200" b="1" dirty="0" smtClean="0">
              <a:solidFill>
                <a:srgbClr val="00B05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15</a:t>
            </a:fld>
            <a:endParaRPr lang="pt-PT"/>
          </a:p>
        </p:txBody>
      </p:sp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653" y="2257425"/>
            <a:ext cx="8863780" cy="429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818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1036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endParaRPr lang="pt-PT" sz="3200" b="1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9934"/>
            <a:ext cx="10515600" cy="5167029"/>
          </a:xfrm>
        </p:spPr>
        <p:txBody>
          <a:bodyPr/>
          <a:lstStyle/>
          <a:p>
            <a:pPr marL="0" indent="0">
              <a:buNone/>
            </a:pPr>
            <a:endParaRPr lang="x-none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x-none" b="1" dirty="0" smtClean="0">
                <a:latin typeface="Garamond" panose="02020404030301010803" pitchFamily="18" charset="0"/>
              </a:rPr>
              <a:t>Biografia utilizada</a:t>
            </a:r>
          </a:p>
          <a:p>
            <a:pPr marL="0" indent="0">
              <a:buNone/>
            </a:pPr>
            <a:endParaRPr lang="x-none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x-none" b="1" dirty="0" smtClean="0">
                <a:latin typeface="Garamond" panose="02020404030301010803" pitchFamily="18" charset="0"/>
              </a:rPr>
              <a:t>BERGAMINI,  C.W.  Psicodin</a:t>
            </a:r>
            <a:r>
              <a:rPr lang="pt-PT" b="1" dirty="0" smtClean="0">
                <a:latin typeface="Garamond" panose="02020404030301010803" pitchFamily="18" charset="0"/>
              </a:rPr>
              <a:t>â</a:t>
            </a:r>
            <a:r>
              <a:rPr lang="x-none" b="1" dirty="0" smtClean="0">
                <a:latin typeface="Garamond" panose="02020404030301010803" pitchFamily="18" charset="0"/>
              </a:rPr>
              <a:t>mica da vida organizacional: Motiva</a:t>
            </a:r>
            <a:r>
              <a:rPr lang="pt-PT" b="1" dirty="0" err="1" smtClean="0">
                <a:latin typeface="Garamond" panose="02020404030301010803" pitchFamily="18" charset="0"/>
              </a:rPr>
              <a:t>çã</a:t>
            </a:r>
            <a:r>
              <a:rPr lang="x-none" b="1" dirty="0" smtClean="0">
                <a:latin typeface="Garamond" panose="02020404030301010803" pitchFamily="18" charset="0"/>
              </a:rPr>
              <a:t>o e Lidera</a:t>
            </a:r>
            <a:r>
              <a:rPr lang="pt-PT" b="1" dirty="0" err="1" smtClean="0">
                <a:latin typeface="Garamond" panose="02020404030301010803" pitchFamily="18" charset="0"/>
              </a:rPr>
              <a:t>çã</a:t>
            </a:r>
            <a:r>
              <a:rPr lang="x-none" b="1" dirty="0" smtClean="0">
                <a:latin typeface="Garamond" panose="02020404030301010803" pitchFamily="18" charset="0"/>
              </a:rPr>
              <a:t>o</a:t>
            </a:r>
            <a:r>
              <a:rPr lang="x-none" b="1" i="1" dirty="0" smtClean="0">
                <a:latin typeface="Garamond" panose="02020404030301010803" pitchFamily="18" charset="0"/>
              </a:rPr>
              <a:t>.</a:t>
            </a:r>
            <a:r>
              <a:rPr lang="en-US" b="1" i="1" dirty="0" smtClean="0">
                <a:latin typeface="Garamond" panose="02020404030301010803" pitchFamily="18" charset="0"/>
              </a:rPr>
              <a:t> </a:t>
            </a:r>
            <a:r>
              <a:rPr lang="x-none" b="1" i="1" dirty="0" smtClean="0">
                <a:latin typeface="Garamond" panose="02020404030301010803" pitchFamily="18" charset="0"/>
              </a:rPr>
              <a:t>S</a:t>
            </a:r>
            <a:r>
              <a:rPr lang="pt-PT" b="1" i="1" dirty="0" smtClean="0">
                <a:latin typeface="Garamond" panose="02020404030301010803" pitchFamily="18" charset="0"/>
              </a:rPr>
              <a:t>ã</a:t>
            </a:r>
            <a:r>
              <a:rPr lang="x-none" b="1" i="1" dirty="0" smtClean="0">
                <a:latin typeface="Garamond" panose="02020404030301010803" pitchFamily="18" charset="0"/>
              </a:rPr>
              <a:t>o Paulo: Atlas. 2015.</a:t>
            </a:r>
          </a:p>
          <a:p>
            <a:pPr marL="0" indent="0">
              <a:buNone/>
            </a:pPr>
            <a:endParaRPr lang="x-none" b="1" i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x-none" i="1" dirty="0" smtClean="0"/>
              <a:t>.</a:t>
            </a:r>
            <a:endParaRPr lang="pt-PT" i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996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t-PT" sz="3200" b="1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1392072"/>
            <a:ext cx="11067197" cy="51042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x-none" sz="2400" b="0" dirty="0" smtClean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endParaRPr lang="x-none" sz="4800" dirty="0" smtClean="0">
              <a:latin typeface="Kristen ITC" panose="03050502040202030202" pitchFamily="66" charset="0"/>
            </a:endParaRPr>
          </a:p>
          <a:p>
            <a:pPr marL="0" indent="0" algn="ctr">
              <a:buNone/>
            </a:pPr>
            <a:endParaRPr lang="x-none" sz="4800" dirty="0">
              <a:latin typeface="Kristen ITC" panose="03050502040202030202" pitchFamily="66" charset="0"/>
            </a:endParaRPr>
          </a:p>
          <a:p>
            <a:pPr marL="0" indent="0" algn="ctr">
              <a:buNone/>
            </a:pPr>
            <a:endParaRPr lang="x-none" sz="4800" dirty="0" smtClean="0">
              <a:latin typeface="Kristen ITC" panose="03050502040202030202" pitchFamily="66" charset="0"/>
            </a:endParaRPr>
          </a:p>
          <a:p>
            <a:pPr marL="0" indent="0" algn="ctr">
              <a:buNone/>
            </a:pPr>
            <a:r>
              <a:rPr lang="x-none" sz="4800" dirty="0" smtClean="0">
                <a:latin typeface="Kristen ITC" panose="03050502040202030202" pitchFamily="66" charset="0"/>
              </a:rPr>
              <a:t>FIM </a:t>
            </a:r>
            <a:endParaRPr lang="x-none" sz="4800" dirty="0">
              <a:latin typeface="Kristen ITC" panose="03050502040202030202" pitchFamily="66" charset="0"/>
            </a:endParaRPr>
          </a:p>
          <a:p>
            <a:pPr marL="0" indent="0" algn="ctr">
              <a:buNone/>
            </a:pPr>
            <a:endParaRPr lang="pt-PT" sz="2400" b="0" dirty="0">
              <a:latin typeface="Ink Free" panose="03080402000500000000" pitchFamily="66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/>
              <a:t>30-07-2023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Docente: Juma Mussa (MSC)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17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1487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696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x-none" dirty="0" smtClean="0"/>
              <a:t>                               </a:t>
            </a:r>
            <a:r>
              <a:rPr lang="en-US" b="1" dirty="0" smtClean="0">
                <a:latin typeface="Garamond" panose="02020404030301010803" pitchFamily="18" charset="0"/>
              </a:rPr>
              <a:t>AULA-</a:t>
            </a:r>
            <a:r>
              <a:rPr lang="x-none" b="1" dirty="0">
                <a:latin typeface="Garamond" panose="02020404030301010803" pitchFamily="18" charset="0"/>
              </a:rPr>
              <a:t> 9</a:t>
            </a:r>
            <a:r>
              <a:rPr lang="en-US" sz="3200" dirty="0" smtClean="0">
                <a:latin typeface="Garamond" panose="02020404030301010803" pitchFamily="18" charset="0"/>
              </a:rPr>
              <a:t>     </a:t>
            </a:r>
            <a:endParaRPr lang="pt-PT" sz="32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319" y="914401"/>
            <a:ext cx="11136573" cy="51766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PT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x-none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x-none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x-none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x-none" sz="2800" b="1" dirty="0" smtClean="0">
                <a:latin typeface="+mj-lt"/>
                <a:cs typeface="Times New Roman" panose="02020603050405020304" pitchFamily="18" charset="0"/>
              </a:rPr>
              <a:t>Sum</a:t>
            </a:r>
            <a:r>
              <a:rPr lang="pt-PT" sz="2800" b="1" dirty="0" smtClean="0">
                <a:latin typeface="+mj-lt"/>
                <a:cs typeface="Times New Roman" panose="02020603050405020304" pitchFamily="18" charset="0"/>
              </a:rPr>
              <a:t>á</a:t>
            </a:r>
            <a:r>
              <a:rPr lang="x-none" sz="2800" b="1" dirty="0" smtClean="0">
                <a:latin typeface="+mj-lt"/>
                <a:cs typeface="Times New Roman" panose="02020603050405020304" pitchFamily="18" charset="0"/>
              </a:rPr>
              <a:t>rio</a:t>
            </a:r>
            <a:r>
              <a:rPr lang="x-none" sz="44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: </a:t>
            </a:r>
            <a:r>
              <a:rPr lang="pt-PT" altLang="pt-PT" sz="4400" b="1" dirty="0" smtClean="0">
                <a:latin typeface="Arial" panose="020B0604020202020204" pitchFamily="34" charset="0"/>
              </a:rPr>
              <a:t> </a:t>
            </a:r>
            <a:r>
              <a:rPr lang="x-none" altLang="pt-PT" sz="3600" b="1" dirty="0" smtClean="0">
                <a:latin typeface="Arial" panose="020B0604020202020204" pitchFamily="34" charset="0"/>
              </a:rPr>
              <a:t>Grupo de Trabalho</a:t>
            </a:r>
            <a:endParaRPr lang="pt-PT" sz="3600" b="1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</a:t>
            </a:r>
            <a:r>
              <a:rPr lang="x-none" dirty="0" smtClean="0"/>
              <a:t>s</a:t>
            </a:r>
            <a:r>
              <a:rPr lang="pt-PT" dirty="0" smtClean="0"/>
              <a:t>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 smtClean="0"/>
              <a:t>Mussa</a:t>
            </a:r>
            <a:r>
              <a:rPr lang="x-none" dirty="0" smtClean="0"/>
              <a:t> (MSC) e Diogo Mutemba</a:t>
            </a:r>
            <a:r>
              <a:rPr lang="pt-PT" dirty="0" smtClean="0"/>
              <a:t> (</a:t>
            </a:r>
            <a:r>
              <a:rPr lang="x-none" dirty="0" smtClean="0"/>
              <a:t>MBA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024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2800" b="1" spc="0" dirty="0" smtClean="0">
                <a:solidFill>
                  <a:srgbClr val="292934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pt-PT" sz="2800" b="1" spc="0" dirty="0" smtClean="0">
                <a:solidFill>
                  <a:srgbClr val="292934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pt-PT" sz="2800" b="1" spc="0" dirty="0" smtClean="0">
                <a:solidFill>
                  <a:srgbClr val="292934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pt-PT" sz="2800" b="1" spc="0" dirty="0" smtClean="0">
                <a:solidFill>
                  <a:srgbClr val="292934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x-none" sz="2800" b="1" spc="0" dirty="0" smtClean="0">
                <a:solidFill>
                  <a:srgbClr val="292934"/>
                </a:solidFill>
                <a:latin typeface="Garamond" panose="02020404030301010803" pitchFamily="18" charset="0"/>
                <a:ea typeface="+mn-ea"/>
                <a:cs typeface="Times New Roman" panose="02020603050405020304" pitchFamily="18" charset="0"/>
              </a:rPr>
              <a:t>Aula </a:t>
            </a:r>
            <a:r>
              <a:rPr lang="pt-PT" sz="2800" b="1" spc="0" dirty="0" smtClean="0">
                <a:solidFill>
                  <a:srgbClr val="292934"/>
                </a:solidFill>
                <a:latin typeface="Garamond" panose="02020404030301010803" pitchFamily="18" charset="0"/>
                <a:ea typeface="+mn-ea"/>
                <a:cs typeface="Times New Roman" panose="02020603050405020304" pitchFamily="18" charset="0"/>
              </a:rPr>
              <a:t>9: Grupo de Trabalho</a:t>
            </a:r>
            <a:r>
              <a:rPr lang="pt-PT" sz="3200" b="1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/>
            </a:r>
            <a:br>
              <a:rPr lang="pt-PT" sz="3200" b="1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</a:br>
            <a:r>
              <a:rPr lang="pt-PT" sz="3200" b="1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/>
            </a:r>
            <a:br>
              <a:rPr lang="pt-PT" sz="3200" b="1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</a:br>
            <a:endParaRPr lang="pt-PT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104" y="1600200"/>
            <a:ext cx="10972800" cy="4876800"/>
          </a:xfrm>
        </p:spPr>
        <p:txBody>
          <a:bodyPr>
            <a:normAutofit fontScale="25000" lnSpcReduction="20000"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x-none" sz="160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Objectivo </a:t>
            </a:r>
            <a:r>
              <a:rPr lang="x-none" sz="16000" b="1" dirty="0">
                <a:solidFill>
                  <a:srgbClr val="00B050"/>
                </a:solidFill>
                <a:latin typeface="Garamond" panose="02020404030301010803" pitchFamily="18" charset="0"/>
              </a:rPr>
              <a:t>da aula</a:t>
            </a:r>
            <a:r>
              <a:rPr lang="x-none" sz="160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:</a:t>
            </a: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pt-PT" sz="9600" dirty="0">
                <a:latin typeface="Garamond" panose="02020404030301010803" pitchFamily="18" charset="0"/>
              </a:rPr>
              <a:t/>
            </a:r>
            <a:br>
              <a:rPr lang="pt-PT" sz="9600" dirty="0">
                <a:latin typeface="Garamond" panose="02020404030301010803" pitchFamily="18" charset="0"/>
              </a:rPr>
            </a:br>
            <a:r>
              <a:rPr lang="pt-PT" sz="9600" dirty="0" smtClean="0">
                <a:latin typeface="Garamond" panose="02020404030301010803" pitchFamily="18" charset="0"/>
              </a:rPr>
              <a:t>1. </a:t>
            </a:r>
            <a:r>
              <a:rPr lang="pt-PT" altLang="pt-PT" sz="9600" dirty="0" smtClean="0"/>
              <a:t>Definição </a:t>
            </a:r>
            <a:r>
              <a:rPr lang="pt-PT" altLang="pt-PT" sz="9600" dirty="0"/>
              <a:t>de grupo de </a:t>
            </a:r>
            <a:r>
              <a:rPr lang="pt-PT" altLang="pt-PT" sz="9600" dirty="0" smtClean="0"/>
              <a:t>trabalho,</a:t>
            </a: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pt-PT" altLang="pt-PT" sz="9600" dirty="0" smtClean="0"/>
              <a:t>2. Classificação </a:t>
            </a:r>
            <a:r>
              <a:rPr lang="pt-PT" altLang="pt-PT" sz="9600" dirty="0"/>
              <a:t>dos grupo;</a:t>
            </a: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pt-PT" altLang="pt-PT" sz="9600" dirty="0" smtClean="0"/>
              <a:t>3. Estágio </a:t>
            </a:r>
            <a:r>
              <a:rPr lang="pt-PT" altLang="pt-PT" sz="9600" dirty="0"/>
              <a:t>de desenvolvimento do grupo;</a:t>
            </a: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pt-PT" altLang="pt-PT" sz="9600" dirty="0" smtClean="0"/>
              <a:t>4. Estrutura </a:t>
            </a:r>
            <a:r>
              <a:rPr lang="pt-PT" altLang="pt-PT" sz="9600" dirty="0"/>
              <a:t>do grupo;</a:t>
            </a: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pt-PT" altLang="pt-PT" sz="9600" dirty="0" smtClean="0"/>
              <a:t>5. Tomada </a:t>
            </a:r>
            <a:r>
              <a:rPr lang="pt-PT" altLang="pt-PT" sz="9600" dirty="0"/>
              <a:t>de decisão em grupo; </a:t>
            </a:r>
          </a:p>
          <a:p>
            <a:pPr marL="1371600" indent="-1371600">
              <a:buClr>
                <a:schemeClr val="tx1"/>
              </a:buClr>
              <a:buFont typeface="+mj-lt"/>
              <a:buAutoNum type="arabicPeriod"/>
              <a:defRPr/>
            </a:pPr>
            <a:endParaRPr lang="pt-PT" altLang="pt-PT" sz="9600" b="1" dirty="0"/>
          </a:p>
          <a:p>
            <a:pPr marL="0" indent="0">
              <a:lnSpc>
                <a:spcPct val="90000"/>
              </a:lnSpc>
              <a:buNone/>
              <a:defRPr/>
            </a:pPr>
            <a:endParaRPr lang="x-none" altLang="pt-PT" sz="12800" dirty="0" smtClean="0">
              <a:latin typeface="Garamond" panose="02020404030301010803" pitchFamily="18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96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96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x-none" altLang="pt-PT" sz="7400" dirty="0" smtClean="0">
              <a:latin typeface="Garamond" panose="02020404030301010803" pitchFamily="18" charset="0"/>
            </a:endParaRPr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AutoNum type="arabicPeriod"/>
              <a:defRPr/>
            </a:pPr>
            <a:endParaRPr lang="en-US" altLang="pt-PT" sz="7400" dirty="0"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x-none" sz="7400" b="1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514350" indent="-514350" algn="just">
              <a:lnSpc>
                <a:spcPct val="200000"/>
              </a:lnSpc>
              <a:buFont typeface="+mj-lt"/>
              <a:buAutoNum type="arabicPeriod"/>
              <a:defRPr/>
            </a:pPr>
            <a:endParaRPr lang="x-none" sz="7400" dirty="0">
              <a:latin typeface="Garamond" panose="02020404030301010803" pitchFamily="18" charset="0"/>
              <a:cs typeface="Calibri" panose="020F0502020204030204" pitchFamily="34" charset="0"/>
            </a:endParaRPr>
          </a:p>
          <a:p>
            <a:pPr marL="0" indent="0">
              <a:buClr>
                <a:schemeClr val="tx1"/>
              </a:buClr>
              <a:buNone/>
              <a:defRPr/>
            </a:pPr>
            <a:endParaRPr lang="x-none" sz="5100" dirty="0">
              <a:latin typeface="Garamond" panose="02020404030301010803" pitchFamily="18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endParaRPr lang="x-none" sz="2800" dirty="0" smtClean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r>
              <a:rPr lang="x-none" sz="2800" dirty="0" smtClean="0"/>
              <a:t> 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endParaRPr lang="pt-PT" sz="2800" dirty="0"/>
          </a:p>
          <a:p>
            <a:pPr marL="0" indent="0">
              <a:buNone/>
            </a:pPr>
            <a:endParaRPr lang="pt-PT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699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>1. </a:t>
            </a:r>
            <a:r>
              <a:rPr lang="pt-PT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  <a:t>Definição</a:t>
            </a:r>
            <a:r>
              <a:rPr lang="x-none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>
              <a:solidFill>
                <a:schemeClr val="tx1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5845"/>
            <a:ext cx="10972800" cy="5061155"/>
          </a:xfrm>
        </p:spPr>
        <p:txBody>
          <a:bodyPr>
            <a:normAutofit fontScale="92500"/>
          </a:bodyPr>
          <a:lstStyle/>
          <a:p>
            <a:pPr marL="457200" indent="-457200">
              <a:buFont typeface="Wingdings" panose="05000000000000000000" pitchFamily="2" charset="2"/>
              <a:buAutoNum type="arabicPeriod"/>
              <a:defRPr/>
            </a:pPr>
            <a:r>
              <a:rPr lang="pt-PT" altLang="pt-PT" sz="32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Definição</a:t>
            </a:r>
            <a:endParaRPr lang="x-none" altLang="pt-PT" sz="3200" b="1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514350" indent="-514350">
              <a:buFont typeface="Wingdings" panose="05000000000000000000" pitchFamily="2" charset="2"/>
              <a:buAutoNum type="alphaLcParenR"/>
              <a:defRPr/>
            </a:pPr>
            <a:r>
              <a:rPr lang="pt-PT" altLang="pt-PT" sz="3200" b="1" dirty="0"/>
              <a:t>Definição de grupo de trabalho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pt-PT" altLang="pt-PT" sz="2800" b="1" dirty="0" err="1"/>
              <a:t>Def</a:t>
            </a:r>
            <a:r>
              <a:rPr lang="pt-PT" altLang="pt-PT" sz="2800" b="1" dirty="0"/>
              <a:t>. </a:t>
            </a:r>
            <a:r>
              <a:rPr lang="pt-PT" altLang="pt-PT" sz="2800" dirty="0"/>
              <a:t>grupo é definido como  dois ou mais indivíduos, interdependentes e interactivos, que se reúnem para alcançar um determinado objectivo.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pt-PT" altLang="pt-PT" sz="2800" dirty="0"/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pt-PT" altLang="pt-PT" sz="2800" dirty="0"/>
              <a:t>Os grupos podem ser </a:t>
            </a:r>
            <a:r>
              <a:rPr lang="pt-PT" altLang="pt-PT" sz="2800" b="1" dirty="0"/>
              <a:t>formais</a:t>
            </a:r>
            <a:r>
              <a:rPr lang="pt-PT" altLang="pt-PT" sz="2800" dirty="0"/>
              <a:t> ou </a:t>
            </a:r>
            <a:r>
              <a:rPr lang="pt-PT" altLang="pt-PT" sz="2800" b="1" dirty="0"/>
              <a:t>informais</a:t>
            </a:r>
            <a:r>
              <a:rPr lang="pt-PT" altLang="pt-PT" sz="2800" dirty="0"/>
              <a:t>.</a:t>
            </a: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pt-PT" altLang="pt-PT" sz="2800" b="1" dirty="0"/>
              <a:t>Grupos formais</a:t>
            </a:r>
            <a:r>
              <a:rPr lang="pt-PT" altLang="pt-PT" sz="2800" dirty="0"/>
              <a:t>: são aqueles que são definidos </a:t>
            </a:r>
            <a:r>
              <a:rPr lang="pt-PT" altLang="pt-PT" sz="2800" dirty="0" err="1"/>
              <a:t>pela</a:t>
            </a:r>
            <a:r>
              <a:rPr lang="pt-PT" altLang="pt-PT" sz="2800" dirty="0"/>
              <a:t> estrutura da organização, com atribuições de tarefas.</a:t>
            </a: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pt-PT" altLang="pt-PT" sz="2800" b="1" dirty="0"/>
              <a:t>Grupos informais</a:t>
            </a:r>
            <a:r>
              <a:rPr lang="pt-PT" altLang="pt-PT" sz="2800" dirty="0"/>
              <a:t>: São alianças que não são estruturadas formalmente nem determinadas </a:t>
            </a:r>
            <a:r>
              <a:rPr lang="pt-PT" altLang="pt-PT" sz="2800" dirty="0" err="1"/>
              <a:t>pela</a:t>
            </a:r>
            <a:r>
              <a:rPr lang="pt-PT" altLang="pt-PT" sz="2800" dirty="0"/>
              <a:t> organização. São formações naturais dentro da organização.</a:t>
            </a: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33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altLang="pt-PT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altLang="pt-PT" sz="28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altLang="pt-PT" sz="2800" b="1" dirty="0">
              <a:latin typeface="Garamond" panose="02020404030301010803" pitchFamily="18" charset="0"/>
            </a:endParaRPr>
          </a:p>
          <a:p>
            <a:pPr marL="0" indent="0" algn="just">
              <a:buNone/>
              <a:defRPr/>
            </a:pPr>
            <a:endParaRPr lang="x-none" altLang="pt-PT" sz="2800" b="1" dirty="0" smtClean="0">
              <a:latin typeface="Garamond" panose="02020404030301010803" pitchFamily="18" charset="0"/>
            </a:endParaRPr>
          </a:p>
          <a:p>
            <a:pPr marL="742950" indent="-742950">
              <a:buAutoNum type="arabicPeriod"/>
              <a:defRPr/>
            </a:pPr>
            <a:endParaRPr lang="x-none" altLang="pt-PT" sz="3800" b="1" dirty="0" smtClean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PT" sz="2800" b="0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PT" sz="2800" dirty="0">
              <a:latin typeface="Garamond" panose="02020404030301010803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3540"/>
            <a:ext cx="3860800" cy="329184"/>
          </a:xfrm>
        </p:spPr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 (MBA)</a:t>
            </a:r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3758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altLang="pt-PT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2</a:t>
            </a:r>
            <a:r>
              <a:rPr lang="pt-PT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  <a:t>. Classificação dos grupos</a:t>
            </a:r>
            <a:br>
              <a:rPr lang="pt-PT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1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1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711200" indent="-711200">
              <a:buClr>
                <a:schemeClr val="tx1"/>
              </a:buClr>
              <a:buNone/>
            </a:pPr>
            <a:endParaRPr lang="pt-PT" altLang="pt-PT" sz="6000" b="1" dirty="0" smtClean="0">
              <a:solidFill>
                <a:srgbClr val="92D050"/>
              </a:solidFill>
            </a:endParaRPr>
          </a:p>
          <a:p>
            <a:pPr marL="711200" indent="-711200">
              <a:buClr>
                <a:schemeClr val="tx1"/>
              </a:buClr>
              <a:buNone/>
            </a:pPr>
            <a:r>
              <a:rPr lang="pt-PT" altLang="pt-PT" sz="6000" b="1" dirty="0" smtClean="0">
                <a:solidFill>
                  <a:srgbClr val="92D050"/>
                </a:solidFill>
                <a:latin typeface="Garamond" panose="02020404030301010803" pitchFamily="18" charset="0"/>
              </a:rPr>
              <a:t>2</a:t>
            </a:r>
            <a:r>
              <a:rPr lang="pt-PT" altLang="pt-PT" sz="6000" b="1" dirty="0">
                <a:solidFill>
                  <a:srgbClr val="92D050"/>
                </a:solidFill>
                <a:latin typeface="Garamond" panose="02020404030301010803" pitchFamily="18" charset="0"/>
              </a:rPr>
              <a:t>. Classificação dos </a:t>
            </a:r>
            <a:r>
              <a:rPr lang="pt-PT" altLang="pt-PT" sz="6000" b="1" dirty="0" smtClean="0">
                <a:solidFill>
                  <a:srgbClr val="92D050"/>
                </a:solidFill>
                <a:latin typeface="Garamond" panose="02020404030301010803" pitchFamily="18" charset="0"/>
              </a:rPr>
              <a:t>grupos</a:t>
            </a:r>
          </a:p>
          <a:p>
            <a:pPr marL="711200" indent="-711200">
              <a:buClr>
                <a:schemeClr val="tx1"/>
              </a:buClr>
              <a:buNone/>
            </a:pPr>
            <a:endParaRPr lang="pt-PT" altLang="pt-PT" sz="6000" b="1" dirty="0">
              <a:latin typeface="Garamond" panose="02020404030301010803" pitchFamily="18" charset="0"/>
            </a:endParaRPr>
          </a:p>
          <a:p>
            <a:pPr marL="711200" indent="-711200">
              <a:buClr>
                <a:schemeClr val="tx1"/>
              </a:buClr>
              <a:buNone/>
            </a:pPr>
            <a:r>
              <a:rPr lang="pt-PT" altLang="pt-PT" sz="4800" dirty="0">
                <a:latin typeface="Garamond" panose="02020404030301010803" pitchFamily="18" charset="0"/>
              </a:rPr>
              <a:t>Os grupos podem se classificar em: comando; tarefa; interesse e </a:t>
            </a:r>
          </a:p>
          <a:p>
            <a:pPr marL="711200" indent="-711200">
              <a:buClr>
                <a:schemeClr val="tx1"/>
              </a:buClr>
              <a:buNone/>
            </a:pPr>
            <a:r>
              <a:rPr lang="pt-PT" altLang="pt-PT" sz="4800" dirty="0">
                <a:latin typeface="Garamond" panose="02020404030301010803" pitchFamily="18" charset="0"/>
              </a:rPr>
              <a:t>Amizade.</a:t>
            </a:r>
          </a:p>
          <a:p>
            <a:pPr marL="711200" indent="-711200">
              <a:buClr>
                <a:schemeClr val="tx1"/>
              </a:buClr>
              <a:buFont typeface="Wingdings" panose="05000000000000000000" pitchFamily="2" charset="2"/>
              <a:buAutoNum type="alphaLcParenR"/>
            </a:pPr>
            <a:r>
              <a:rPr lang="pt-PT" altLang="pt-PT" sz="4800" b="1" dirty="0">
                <a:latin typeface="Garamond" panose="02020404030301010803" pitchFamily="18" charset="0"/>
              </a:rPr>
              <a:t>Grupo de comando: </a:t>
            </a:r>
            <a:r>
              <a:rPr lang="pt-PT" altLang="pt-PT" sz="4800" dirty="0">
                <a:latin typeface="Garamond" panose="02020404030301010803" pitchFamily="18" charset="0"/>
              </a:rPr>
              <a:t>é determinado </a:t>
            </a:r>
            <a:r>
              <a:rPr lang="pt-PT" altLang="pt-PT" sz="4800" dirty="0" err="1">
                <a:latin typeface="Garamond" panose="02020404030301010803" pitchFamily="18" charset="0"/>
              </a:rPr>
              <a:t>pelo</a:t>
            </a:r>
            <a:r>
              <a:rPr lang="pt-PT" altLang="pt-PT" sz="4800" dirty="0">
                <a:latin typeface="Garamond" panose="02020404030301010803" pitchFamily="18" charset="0"/>
              </a:rPr>
              <a:t> </a:t>
            </a:r>
            <a:r>
              <a:rPr lang="pt-PT" altLang="pt-PT" sz="4800" dirty="0" err="1">
                <a:latin typeface="Garamond" panose="02020404030301010803" pitchFamily="18" charset="0"/>
              </a:rPr>
              <a:t>organ</a:t>
            </a:r>
            <a:r>
              <a:rPr lang="x-none" altLang="pt-PT" sz="4800" dirty="0">
                <a:latin typeface="Garamond" panose="02020404030301010803" pitchFamily="18" charset="0"/>
              </a:rPr>
              <a:t>o</a:t>
            </a:r>
            <a:r>
              <a:rPr lang="pt-PT" altLang="pt-PT" sz="4800" dirty="0">
                <a:latin typeface="Garamond" panose="02020404030301010803" pitchFamily="18" charset="0"/>
              </a:rPr>
              <a:t>grama da organização. É composto por pessoas que se reportam directamente.</a:t>
            </a:r>
          </a:p>
          <a:p>
            <a:pPr marL="711200" indent="-711200">
              <a:buClr>
                <a:schemeClr val="tx1"/>
              </a:buClr>
              <a:buFont typeface="Wingdings" panose="05000000000000000000" pitchFamily="2" charset="2"/>
              <a:buAutoNum type="alphaLcParenR"/>
            </a:pPr>
            <a:r>
              <a:rPr lang="pt-PT" altLang="pt-PT" sz="4800" b="1" dirty="0">
                <a:latin typeface="Garamond" panose="02020404030301010803" pitchFamily="18" charset="0"/>
              </a:rPr>
              <a:t>Grupo de tarefa</a:t>
            </a:r>
            <a:r>
              <a:rPr lang="pt-PT" altLang="pt-PT" sz="4800" dirty="0">
                <a:latin typeface="Garamond" panose="02020404030301010803" pitchFamily="18" charset="0"/>
              </a:rPr>
              <a:t>: Também é determinado </a:t>
            </a:r>
            <a:r>
              <a:rPr lang="pt-PT" altLang="pt-PT" sz="4800" dirty="0" err="1">
                <a:latin typeface="Garamond" panose="02020404030301010803" pitchFamily="18" charset="0"/>
              </a:rPr>
              <a:t>pela</a:t>
            </a:r>
            <a:r>
              <a:rPr lang="pt-PT" altLang="pt-PT" sz="4800" dirty="0">
                <a:latin typeface="Garamond" panose="02020404030301010803" pitchFamily="18" charset="0"/>
              </a:rPr>
              <a:t> organização. É composta por um grupo de pessoas que se reúnem para executar uma determinada tarefa.  </a:t>
            </a:r>
          </a:p>
          <a:p>
            <a:pPr marL="711200" indent="-711200">
              <a:buClr>
                <a:schemeClr val="tx1"/>
              </a:buClr>
              <a:buFont typeface="Wingdings" panose="05000000000000000000" pitchFamily="2" charset="2"/>
              <a:buAutoNum type="alphaLcParenR"/>
            </a:pPr>
            <a:r>
              <a:rPr lang="pt-PT" altLang="pt-PT" sz="4800" b="1" dirty="0">
                <a:latin typeface="Garamond" panose="02020404030301010803" pitchFamily="18" charset="0"/>
              </a:rPr>
              <a:t>Grupo de interesse</a:t>
            </a:r>
            <a:r>
              <a:rPr lang="pt-PT" altLang="pt-PT" sz="4800" dirty="0">
                <a:latin typeface="Garamond" panose="02020404030301010803" pitchFamily="18" charset="0"/>
              </a:rPr>
              <a:t>: São compostos por um conjunto de pessoas que têm os mesmos interesse. Juntam-se para materializar esse interesse fora do comando formal da organização.</a:t>
            </a:r>
          </a:p>
          <a:p>
            <a:pPr marL="711200" indent="-711200">
              <a:buClr>
                <a:schemeClr val="tx1"/>
              </a:buClr>
              <a:buFont typeface="Wingdings" panose="05000000000000000000" pitchFamily="2" charset="2"/>
              <a:buAutoNum type="alphaLcParenR"/>
            </a:pPr>
            <a:r>
              <a:rPr lang="pt-PT" altLang="pt-PT" sz="5400" b="1" dirty="0">
                <a:latin typeface="Garamond" panose="02020404030301010803" pitchFamily="18" charset="0"/>
              </a:rPr>
              <a:t>Grupo de amizade</a:t>
            </a:r>
            <a:r>
              <a:rPr lang="pt-PT" altLang="pt-PT" sz="5400" dirty="0">
                <a:latin typeface="Garamond" panose="02020404030301010803" pitchFamily="18" charset="0"/>
              </a:rPr>
              <a:t>: Alianças sociais com algumas afinidades.</a:t>
            </a:r>
            <a:endParaRPr lang="pt-PT" altLang="pt-PT" sz="48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x-none" sz="4500" dirty="0" smtClean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endParaRPr lang="x-none" sz="4500" dirty="0" smtClean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x-none" sz="3200" b="1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PT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</a:t>
            </a:r>
            <a:r>
              <a:rPr lang="x-none" dirty="0" smtClean="0"/>
              <a:t>24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504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8928"/>
            <a:ext cx="10515600" cy="693175"/>
          </a:xfrm>
        </p:spPr>
        <p:txBody>
          <a:bodyPr>
            <a:noAutofit/>
          </a:bodyPr>
          <a:lstStyle/>
          <a:p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altLang="pt-PT" sz="3200" b="1" dirty="0" smtClean="0">
                <a:solidFill>
                  <a:schemeClr val="tx1"/>
                </a:solidFill>
              </a:rPr>
              <a:t>3 </a:t>
            </a:r>
            <a:r>
              <a:rPr lang="pt-PT" altLang="pt-PT" sz="3200" b="1" dirty="0">
                <a:solidFill>
                  <a:schemeClr val="tx1"/>
                </a:solidFill>
              </a:rPr>
              <a:t>.</a:t>
            </a:r>
            <a:r>
              <a:rPr lang="pt-PT" altLang="pt-PT" sz="3200" dirty="0">
                <a:solidFill>
                  <a:schemeClr val="tx1"/>
                </a:solidFill>
              </a:rPr>
              <a:t> Estágio de Desenvolvimento de um grupo</a:t>
            </a:r>
            <a:br>
              <a:rPr lang="pt-PT" altLang="pt-PT" sz="3200" dirty="0">
                <a:solidFill>
                  <a:schemeClr val="tx1"/>
                </a:solidFill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2800" b="1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375" y="1312606"/>
            <a:ext cx="11628553" cy="5515897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t-PT" altLang="pt-PT" sz="3600" b="1" dirty="0" smtClean="0">
                <a:solidFill>
                  <a:srgbClr val="00B050"/>
                </a:solidFill>
              </a:rPr>
              <a:t>3 </a:t>
            </a:r>
            <a:r>
              <a:rPr lang="pt-PT" altLang="pt-PT" sz="3600" b="1" dirty="0">
                <a:solidFill>
                  <a:srgbClr val="00B050"/>
                </a:solidFill>
              </a:rPr>
              <a:t>.</a:t>
            </a:r>
            <a:r>
              <a:rPr lang="pt-PT" altLang="pt-PT" sz="3600" dirty="0">
                <a:solidFill>
                  <a:srgbClr val="00B050"/>
                </a:solidFill>
              </a:rPr>
              <a:t> Estágio de Desenvolvimento de um grupo</a:t>
            </a:r>
          </a:p>
          <a:p>
            <a:pPr marL="457200" indent="-457200">
              <a:lnSpc>
                <a:spcPct val="80000"/>
              </a:lnSpc>
              <a:buNone/>
              <a:defRPr/>
            </a:pPr>
            <a:r>
              <a:rPr lang="x-none" sz="3500" dirty="0" smtClean="0">
                <a:latin typeface="Garamond" panose="02020404030301010803" pitchFamily="18" charset="0"/>
              </a:rPr>
              <a:t> </a:t>
            </a:r>
          </a:p>
          <a:p>
            <a:pPr marL="457200" indent="-457200">
              <a:lnSpc>
                <a:spcPct val="80000"/>
              </a:lnSpc>
              <a:buNone/>
              <a:defRPr/>
            </a:pPr>
            <a:r>
              <a:rPr lang="pt-PT" altLang="pt-PT" sz="4400" b="1" dirty="0" smtClean="0">
                <a:latin typeface="Garamond" panose="02020404030301010803" pitchFamily="18" charset="0"/>
              </a:rPr>
              <a:t>Modelo </a:t>
            </a:r>
            <a:r>
              <a:rPr lang="pt-PT" altLang="pt-PT" sz="4400" b="1" dirty="0">
                <a:latin typeface="Garamond" panose="02020404030301010803" pitchFamily="18" charset="0"/>
              </a:rPr>
              <a:t>de 5 cinco estágio.</a:t>
            </a:r>
          </a:p>
          <a:p>
            <a:pPr marL="457200" indent="-457200" algn="just">
              <a:lnSpc>
                <a:spcPct val="80000"/>
              </a:lnSpc>
              <a:buNone/>
              <a:defRPr/>
            </a:pPr>
            <a:r>
              <a:rPr lang="pt-PT" altLang="pt-PT" sz="3600" dirty="0">
                <a:latin typeface="Garamond" panose="02020404030301010803" pitchFamily="18" charset="0"/>
              </a:rPr>
              <a:t>As cinco etapas de desenvolvimento de grupo: formação, tormenta, normalização, desempenho e interrupção.</a:t>
            </a:r>
          </a:p>
          <a:p>
            <a:pPr marL="457200" indent="-457200" algn="just">
              <a:lnSpc>
                <a:spcPct val="80000"/>
              </a:lnSpc>
              <a:buNone/>
              <a:defRPr/>
            </a:pPr>
            <a:endParaRPr lang="pt-PT" altLang="pt-PT" sz="3600" dirty="0">
              <a:latin typeface="Garamond" panose="02020404030301010803" pitchFamily="18" charset="0"/>
            </a:endParaRPr>
          </a:p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pt-PT" altLang="pt-PT" sz="4400" b="1" dirty="0">
                <a:latin typeface="Garamond" panose="02020404030301010803" pitchFamily="18" charset="0"/>
              </a:rPr>
              <a:t>Formação: </a:t>
            </a:r>
            <a:r>
              <a:rPr lang="pt-PT" altLang="pt-PT" sz="3600" dirty="0">
                <a:latin typeface="Garamond" panose="02020404030301010803" pitchFamily="18" charset="0"/>
              </a:rPr>
              <a:t>é a primeira etapa do estágio. Esta fase é caracterizada por incertezas sobre os propósitos do grupo, sua estrutura e liderança. Os membros estão “reconhecendo o terreno” e o comportamento aceitável no grupo. </a:t>
            </a:r>
            <a:endParaRPr lang="x-none" altLang="pt-PT" sz="3600" dirty="0" smtClean="0">
              <a:latin typeface="Garamond" panose="02020404030301010803" pitchFamily="18" charset="0"/>
            </a:endParaRPr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pt-PT" altLang="pt-PT" sz="3600" dirty="0" smtClean="0">
                <a:latin typeface="Garamond" panose="02020404030301010803" pitchFamily="18" charset="0"/>
              </a:rPr>
              <a:t> </a:t>
            </a:r>
            <a:endParaRPr lang="pt-PT" altLang="pt-PT" sz="3600" dirty="0">
              <a:latin typeface="Garamond" panose="02020404030301010803" pitchFamily="18" charset="0"/>
            </a:endParaRPr>
          </a:p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pt-PT" altLang="pt-PT" sz="4000" b="1" dirty="0">
                <a:latin typeface="Garamond" panose="02020404030301010803" pitchFamily="18" charset="0"/>
              </a:rPr>
              <a:t>Tormenta: </a:t>
            </a:r>
            <a:r>
              <a:rPr lang="pt-PT" altLang="pt-PT" sz="3600" dirty="0">
                <a:latin typeface="Garamond" panose="02020404030301010803" pitchFamily="18" charset="0"/>
              </a:rPr>
              <a:t>Caracteriza-se </a:t>
            </a:r>
            <a:r>
              <a:rPr lang="pt-PT" altLang="pt-PT" sz="3600" dirty="0" err="1">
                <a:latin typeface="Garamond" panose="02020404030301010803" pitchFamily="18" charset="0"/>
              </a:rPr>
              <a:t>pelos</a:t>
            </a:r>
            <a:r>
              <a:rPr lang="pt-PT" altLang="pt-PT" sz="3600" dirty="0">
                <a:latin typeface="Garamond" panose="02020404030301010803" pitchFamily="18" charset="0"/>
              </a:rPr>
              <a:t> conflitos dentro do grupo. Os elementos aceitam a existência de grupo mas apresentem alguma resistência no cumprimento das normas do grupo e na clareza da liderança</a:t>
            </a:r>
            <a:r>
              <a:rPr lang="pt-PT" altLang="pt-PT" sz="3600" dirty="0" smtClean="0">
                <a:latin typeface="Garamond" panose="02020404030301010803" pitchFamily="18" charset="0"/>
              </a:rPr>
              <a:t>.</a:t>
            </a:r>
            <a:endParaRPr lang="x-none" altLang="pt-PT" sz="3600" dirty="0" smtClean="0">
              <a:latin typeface="Garamond" panose="02020404030301010803" pitchFamily="18" charset="0"/>
            </a:endParaRPr>
          </a:p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endParaRPr lang="pt-PT" altLang="pt-PT" sz="3600" dirty="0">
              <a:latin typeface="Garamond" panose="02020404030301010803" pitchFamily="18" charset="0"/>
            </a:endParaRPr>
          </a:p>
          <a:p>
            <a:pPr marL="457200" indent="-457200" algn="just">
              <a:lnSpc>
                <a:spcPct val="80000"/>
              </a:lnSpc>
              <a:buFont typeface="Wingdings" panose="05000000000000000000" pitchFamily="2" charset="2"/>
              <a:buAutoNum type="arabicPeriod"/>
              <a:defRPr/>
            </a:pPr>
            <a:r>
              <a:rPr lang="pt-PT" altLang="pt-PT" sz="4000" b="1" dirty="0">
                <a:latin typeface="Garamond" panose="02020404030301010803" pitchFamily="18" charset="0"/>
              </a:rPr>
              <a:t>Normalização</a:t>
            </a:r>
            <a:r>
              <a:rPr lang="pt-PT" altLang="pt-PT" sz="3600" b="1" dirty="0">
                <a:latin typeface="Garamond" panose="02020404030301010803" pitchFamily="18" charset="0"/>
              </a:rPr>
              <a:t>: </a:t>
            </a:r>
            <a:r>
              <a:rPr lang="pt-PT" altLang="pt-PT" sz="3600" dirty="0">
                <a:latin typeface="Garamond" panose="02020404030301010803" pitchFamily="18" charset="0"/>
              </a:rPr>
              <a:t>desenvolve-se um relacionamento mais próximo e coesão do grupo. Os membros identificam-se com o grupo. A estrutura do grupo se solidifica e as normas que norteiam o comportamento do grupo são claras. </a:t>
            </a:r>
            <a:endParaRPr lang="pt-PT" altLang="pt-PT" sz="4000" dirty="0">
              <a:latin typeface="Garamond" panose="02020404030301010803" pitchFamily="18" charset="0"/>
            </a:endParaRPr>
          </a:p>
          <a:p>
            <a:pPr algn="just">
              <a:buNone/>
            </a:pPr>
            <a:endParaRPr lang="x-none" altLang="pt-PT" sz="3400" dirty="0">
              <a:latin typeface="Garamond" panose="02020404030301010803" pitchFamily="18" charset="0"/>
            </a:endParaRPr>
          </a:p>
          <a:p>
            <a:pPr algn="just">
              <a:buNone/>
            </a:pPr>
            <a:endParaRPr lang="x-none" altLang="pt-PT" sz="3400" dirty="0">
              <a:latin typeface="Garamond" panose="02020404030301010803" pitchFamily="18" charset="0"/>
            </a:endParaRPr>
          </a:p>
          <a:p>
            <a:pPr algn="just">
              <a:buNone/>
            </a:pPr>
            <a:endParaRPr lang="x-none" altLang="pt-PT" sz="3600" dirty="0" smtClean="0"/>
          </a:p>
          <a:p>
            <a:pPr algn="just">
              <a:buNone/>
            </a:pPr>
            <a:endParaRPr lang="x-none" altLang="pt-PT" sz="3600" dirty="0" smtClean="0"/>
          </a:p>
          <a:p>
            <a:pPr algn="just">
              <a:buNone/>
            </a:pPr>
            <a:endParaRPr lang="x-none" altLang="pt-PT" sz="3600" dirty="0"/>
          </a:p>
          <a:p>
            <a:pPr algn="just">
              <a:buNone/>
            </a:pPr>
            <a:endParaRPr lang="pt-PT" altLang="pt-PT" sz="3600" dirty="0"/>
          </a:p>
          <a:p>
            <a:endParaRPr lang="pt-PT" sz="2800" b="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</a:t>
            </a:r>
            <a:r>
              <a:rPr lang="x-none" dirty="0" smtClean="0"/>
              <a:t>024</a:t>
            </a:r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953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1975" y="-648929"/>
            <a:ext cx="10791826" cy="1681316"/>
          </a:xfrm>
        </p:spPr>
        <p:txBody>
          <a:bodyPr>
            <a:normAutofit fontScale="90000"/>
          </a:bodyPr>
          <a:lstStyle/>
          <a:p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3. </a:t>
            </a:r>
            <a:r>
              <a:rPr lang="pt-PT" altLang="pt-PT" sz="3600" b="1" dirty="0">
                <a:solidFill>
                  <a:schemeClr val="tx1"/>
                </a:solidFill>
              </a:rPr>
              <a:t>.</a:t>
            </a:r>
            <a:r>
              <a:rPr lang="pt-PT" altLang="pt-PT" sz="3600" dirty="0">
                <a:solidFill>
                  <a:schemeClr val="tx1"/>
                </a:solidFill>
              </a:rPr>
              <a:t> Estágio de Desenvolvimento de um grupo</a:t>
            </a:r>
            <a:br>
              <a:rPr lang="pt-PT" altLang="pt-PT" sz="3600" dirty="0">
                <a:solidFill>
                  <a:schemeClr val="tx1"/>
                </a:solidFill>
              </a:rPr>
            </a:br>
            <a:r>
              <a:rPr lang="pt-PT" altLang="pt-PT" sz="3600" b="1" dirty="0">
                <a:latin typeface="Garamond" panose="02020404030301010803" pitchFamily="18" charset="0"/>
              </a:rPr>
              <a:t/>
            </a:r>
            <a:br>
              <a:rPr lang="pt-PT" altLang="pt-PT" sz="3600" b="1" dirty="0">
                <a:latin typeface="Garamond" panose="02020404030301010803" pitchFamily="18" charset="0"/>
              </a:rPr>
            </a:br>
            <a: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/>
            </a:r>
            <a:br>
              <a:rPr lang="x-none" sz="3600" dirty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</a:br>
            <a: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6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. </a:t>
            </a: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sz="3200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290" y="530942"/>
            <a:ext cx="11489665" cy="549362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x-none" altLang="pt-PT" sz="3200" b="1" dirty="0" smtClean="0"/>
              <a:t>3. </a:t>
            </a:r>
            <a:r>
              <a:rPr lang="pt-PT" altLang="pt-PT" sz="3200" dirty="0" smtClean="0"/>
              <a:t>Estágio </a:t>
            </a:r>
            <a:r>
              <a:rPr lang="pt-PT" altLang="pt-PT" sz="3200" dirty="0"/>
              <a:t>de Desenvolvimento de um </a:t>
            </a:r>
            <a:r>
              <a:rPr lang="pt-PT" altLang="pt-PT" sz="3200" dirty="0" smtClean="0"/>
              <a:t>grupo</a:t>
            </a:r>
            <a:r>
              <a:rPr lang="x-none" altLang="pt-PT" sz="3200" dirty="0" smtClean="0"/>
              <a:t> (CONT.)</a:t>
            </a:r>
            <a:r>
              <a:rPr lang="pt-PT" altLang="pt-PT" sz="3200" dirty="0"/>
              <a:t/>
            </a:r>
            <a:br>
              <a:rPr lang="pt-PT" altLang="pt-PT" sz="3200" dirty="0"/>
            </a:br>
            <a:endParaRPr lang="x-none" altLang="pt-PT" sz="3200" b="1" dirty="0">
              <a:latin typeface="Garamond" panose="02020404030301010803" pitchFamily="18" charset="0"/>
            </a:endParaRPr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pt-PT" altLang="pt-PT" sz="3200" b="1" dirty="0"/>
              <a:t>4. Desempenho: </a:t>
            </a:r>
            <a:r>
              <a:rPr lang="pt-PT" altLang="pt-PT" sz="3200" dirty="0"/>
              <a:t>Fase em que a estrutura é totalmente funcional e aceite. Os membros canalizam toda energia para a execução da tarefa. </a:t>
            </a:r>
          </a:p>
          <a:p>
            <a:pPr marL="711200" indent="-711200">
              <a:buClr>
                <a:schemeClr val="tx1"/>
              </a:buClr>
              <a:buFont typeface="Wingdings" panose="05000000000000000000" pitchFamily="2" charset="2"/>
              <a:buAutoNum type="arabicPeriod" startAt="4"/>
              <a:defRPr/>
            </a:pPr>
            <a:endParaRPr lang="pt-PT" altLang="pt-PT" sz="3200" dirty="0"/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pt-PT" altLang="pt-PT" sz="3200" dirty="0"/>
              <a:t>5. </a:t>
            </a:r>
            <a:r>
              <a:rPr lang="pt-PT" altLang="pt-PT" sz="3200" b="1" dirty="0"/>
              <a:t>Interrupção:</a:t>
            </a:r>
            <a:r>
              <a:rPr lang="pt-PT" altLang="pt-PT" sz="3200" dirty="0"/>
              <a:t>  Nesta etapa o grupo prepara-se para a sua dissolução. Todas as atenções voltam para a conclusão da tarefa. </a:t>
            </a:r>
          </a:p>
          <a:p>
            <a:pPr algn="just">
              <a:buNone/>
            </a:pPr>
            <a:endParaRPr lang="pt-PT" altLang="pt-PT" sz="3200" b="1" dirty="0">
              <a:latin typeface="Garamond" panose="02020404030301010803" pitchFamily="18" charset="0"/>
            </a:endParaRPr>
          </a:p>
          <a:p>
            <a:pPr marL="711200" indent="-711200" algn="just">
              <a:buClr>
                <a:schemeClr val="tx1"/>
              </a:buClr>
              <a:buNone/>
            </a:pPr>
            <a:r>
              <a:rPr lang="pt-PT" sz="2800" b="1" dirty="0">
                <a:latin typeface="Garamond" panose="02020404030301010803" pitchFamily="18" charset="0"/>
              </a:rPr>
              <a:t> </a:t>
            </a:r>
            <a:endParaRPr lang="pt-PT" altLang="pt-PT" sz="2800" b="1" dirty="0">
              <a:latin typeface="Garamond" panose="02020404030301010803" pitchFamily="18" charset="0"/>
            </a:endParaRPr>
          </a:p>
          <a:p>
            <a:pPr marL="533400" indent="-533400">
              <a:lnSpc>
                <a:spcPct val="80000"/>
              </a:lnSpc>
              <a:buNone/>
              <a:defRPr/>
            </a:pPr>
            <a:endParaRPr lang="pt-PT" altLang="pt-PT" sz="2800" dirty="0"/>
          </a:p>
          <a:p>
            <a:pPr marL="533400" indent="-533400">
              <a:lnSpc>
                <a:spcPct val="80000"/>
              </a:lnSpc>
              <a:buNone/>
              <a:defRPr/>
            </a:pPr>
            <a:endParaRPr lang="pt-PT" altLang="pt-PT" sz="2800" b="1" dirty="0"/>
          </a:p>
          <a:p>
            <a:pPr marL="0" indent="0">
              <a:buFont typeface="Wingdings" panose="05000000000000000000" pitchFamily="2" charset="2"/>
              <a:buNone/>
            </a:pPr>
            <a:endParaRPr lang="x-none" altLang="pt-PT" b="1" dirty="0" smtClean="0">
              <a:solidFill>
                <a:srgbClr val="00B050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x-none" altLang="pt-PT" b="1" dirty="0">
              <a:solidFill>
                <a:srgbClr val="00B050"/>
              </a:solidFill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pt-PT" altLang="pt-PT" b="1" dirty="0">
              <a:solidFill>
                <a:srgbClr val="00B050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dirty="0" smtClean="0"/>
              <a:t>30-07-202</a:t>
            </a:r>
            <a:r>
              <a:rPr lang="x-none" dirty="0" smtClean="0"/>
              <a:t>4</a:t>
            </a:r>
            <a:endParaRPr lang="pt-PT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/>
              <a:t>Docente: </a:t>
            </a:r>
            <a:r>
              <a:rPr lang="pt-PT" dirty="0" err="1"/>
              <a:t>Juma</a:t>
            </a:r>
            <a:r>
              <a:rPr lang="pt-PT" dirty="0"/>
              <a:t> </a:t>
            </a:r>
            <a:r>
              <a:rPr lang="pt-PT" dirty="0" err="1"/>
              <a:t>Mussa</a:t>
            </a:r>
            <a:r>
              <a:rPr lang="pt-PT" dirty="0"/>
              <a:t> (MSC</a:t>
            </a:r>
            <a:r>
              <a:rPr lang="pt-PT" dirty="0" smtClean="0"/>
              <a:t>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7</a:t>
            </a:fld>
            <a:endParaRPr lang="pt-PT"/>
          </a:p>
        </p:txBody>
      </p:sp>
      <p:sp>
        <p:nvSpPr>
          <p:cNvPr id="4" name="AutoShape 2" descr="O que é Dissonância Cognitiva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4562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/>
              <a:t/>
            </a:r>
            <a:br>
              <a:rPr lang="x-none" dirty="0" smtClean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4.</a:t>
            </a:r>
            <a:r>
              <a:rPr lang="pt-PT" altLang="pt-PT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pt-PT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  <a:t>Estrutura do grupo</a:t>
            </a:r>
            <a:br>
              <a:rPr lang="pt-PT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</a:t>
            </a:r>
            <a:r>
              <a:rPr lang="pt-PT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pt-PT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dirty="0" smtClean="0">
                <a:solidFill>
                  <a:schemeClr val="tx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  </a:t>
            </a:r>
            <a:r>
              <a:rPr lang="pt-PT" dirty="0">
                <a:solidFill>
                  <a:schemeClr val="tx1"/>
                </a:solidFill>
              </a:rPr>
              <a:t/>
            </a:r>
            <a:br>
              <a:rPr lang="pt-PT" dirty="0">
                <a:solidFill>
                  <a:schemeClr val="tx1"/>
                </a:solidFill>
              </a:rPr>
            </a:b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095568"/>
          </a:xfrm>
        </p:spPr>
        <p:txBody>
          <a:bodyPr>
            <a:normAutofit fontScale="85000" lnSpcReduction="10000"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x-none" altLang="pt-PT" sz="28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4</a:t>
            </a:r>
            <a:r>
              <a:rPr lang="pt-PT" altLang="pt-PT" sz="28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. </a:t>
            </a:r>
            <a:r>
              <a:rPr lang="pt-PT" altLang="pt-PT" sz="2800" b="1" dirty="0">
                <a:solidFill>
                  <a:srgbClr val="00B050"/>
                </a:solidFill>
                <a:latin typeface="Garamond" panose="02020404030301010803" pitchFamily="18" charset="0"/>
              </a:rPr>
              <a:t>Estrutura do </a:t>
            </a:r>
            <a:r>
              <a:rPr lang="pt-PT" altLang="pt-PT" sz="28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grupo</a:t>
            </a:r>
            <a:endParaRPr lang="x-none" altLang="pt-PT" sz="2800" b="1" dirty="0" smtClean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pt-PT" altLang="pt-PT" sz="2800" b="1" dirty="0">
                <a:solidFill>
                  <a:srgbClr val="00B050"/>
                </a:solidFill>
                <a:latin typeface="Garamond" panose="02020404030301010803" pitchFamily="18" charset="0"/>
              </a:rPr>
              <a:t/>
            </a:r>
            <a:br>
              <a:rPr lang="pt-PT" altLang="pt-PT" sz="2800" b="1" dirty="0">
                <a:solidFill>
                  <a:srgbClr val="00B050"/>
                </a:solidFill>
                <a:latin typeface="Garamond" panose="02020404030301010803" pitchFamily="18" charset="0"/>
              </a:rPr>
            </a:br>
            <a:r>
              <a:rPr lang="pt-PT" altLang="pt-PT" sz="2800" dirty="0">
                <a:latin typeface="Garamond" panose="02020404030301010803" pitchFamily="18" charset="0"/>
              </a:rPr>
              <a:t>Variáveis estruturais do grupo: papéis, normas, status, tamanho e coesão do grupo.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pt-PT" altLang="pt-PT" sz="2800" b="1" dirty="0">
                <a:latin typeface="Garamond" panose="02020404030301010803" pitchFamily="18" charset="0"/>
              </a:rPr>
              <a:t>Papéis- </a:t>
            </a:r>
            <a:r>
              <a:rPr lang="pt-PT" altLang="pt-PT" sz="2800" dirty="0">
                <a:latin typeface="Garamond" panose="02020404030301010803" pitchFamily="18" charset="0"/>
              </a:rPr>
              <a:t>Posição ou actividades de cada membro do grupo.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pt-PT" altLang="pt-PT" sz="2800" b="1" dirty="0">
                <a:latin typeface="Garamond" panose="02020404030301010803" pitchFamily="18" charset="0"/>
              </a:rPr>
              <a:t>Normas- </a:t>
            </a:r>
            <a:r>
              <a:rPr lang="pt-PT" altLang="pt-PT" sz="2800" dirty="0">
                <a:latin typeface="Garamond" panose="02020404030301010803" pitchFamily="18" charset="0"/>
              </a:rPr>
              <a:t>Padrões aceitáveis de comportamento que são compartilhados por todos os membros do grupo.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pt-PT" altLang="pt-PT" sz="2800" b="1" dirty="0">
                <a:latin typeface="Garamond" panose="02020404030301010803" pitchFamily="18" charset="0"/>
              </a:rPr>
              <a:t>Conformidade</a:t>
            </a:r>
            <a:r>
              <a:rPr lang="pt-PT" altLang="pt-PT" sz="2800" dirty="0">
                <a:latin typeface="Garamond" panose="02020404030301010803" pitchFamily="18" charset="0"/>
              </a:rPr>
              <a:t>- quando um membro se submete às normas do grupo para poder ser aceite no grupo.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pt-PT" altLang="pt-PT" sz="2800" dirty="0">
                <a:latin typeface="Garamond" panose="02020404030301010803" pitchFamily="18" charset="0"/>
              </a:rPr>
              <a:t>S</a:t>
            </a:r>
            <a:r>
              <a:rPr lang="pt-PT" altLang="pt-PT" sz="2800" b="1" dirty="0">
                <a:latin typeface="Garamond" panose="02020404030301010803" pitchFamily="18" charset="0"/>
              </a:rPr>
              <a:t>tatus</a:t>
            </a:r>
            <a:r>
              <a:rPr lang="pt-PT" altLang="pt-PT" sz="2800" dirty="0">
                <a:latin typeface="Garamond" panose="02020404030301010803" pitchFamily="18" charset="0"/>
              </a:rPr>
              <a:t>-Posição social definida ou atribuída </a:t>
            </a:r>
            <a:r>
              <a:rPr lang="pt-PT" altLang="pt-PT" sz="2800" dirty="0" err="1">
                <a:latin typeface="Garamond" panose="02020404030301010803" pitchFamily="18" charset="0"/>
              </a:rPr>
              <a:t>pelas</a:t>
            </a:r>
            <a:r>
              <a:rPr lang="pt-PT" altLang="pt-PT" sz="2800" dirty="0">
                <a:latin typeface="Garamond" panose="02020404030301010803" pitchFamily="18" charset="0"/>
              </a:rPr>
              <a:t> pessoas ou grupo. Indica as diferenças de classes.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pt-PT" altLang="pt-PT" sz="2800" b="1" dirty="0">
                <a:latin typeface="Garamond" panose="02020404030301010803" pitchFamily="18" charset="0"/>
              </a:rPr>
              <a:t>Tamanho- </a:t>
            </a:r>
            <a:r>
              <a:rPr lang="pt-PT" altLang="pt-PT" sz="2800" dirty="0">
                <a:latin typeface="Garamond" panose="02020404030301010803" pitchFamily="18" charset="0"/>
              </a:rPr>
              <a:t>grupos menores tendem a ser mais rápidos na execução da tarefa.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pt-PT" altLang="pt-PT" sz="2800" b="1" dirty="0">
                <a:latin typeface="Garamond" panose="02020404030301010803" pitchFamily="18" charset="0"/>
              </a:rPr>
              <a:t>Folga social- </a:t>
            </a:r>
            <a:r>
              <a:rPr lang="pt-PT" altLang="pt-PT" sz="2800" dirty="0">
                <a:latin typeface="Garamond" panose="02020404030301010803" pitchFamily="18" charset="0"/>
              </a:rPr>
              <a:t>Tendência que as pessoas têm de se forçar menos nos grupos e trabalho.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pt-PT" altLang="pt-PT" sz="2800" b="1" dirty="0">
                <a:latin typeface="Garamond" panose="02020404030301010803" pitchFamily="18" charset="0"/>
              </a:rPr>
              <a:t>Coesão- </a:t>
            </a:r>
            <a:r>
              <a:rPr lang="pt-PT" altLang="pt-PT" sz="2800" dirty="0">
                <a:latin typeface="Garamond" panose="02020404030301010803" pitchFamily="18" charset="0"/>
              </a:rPr>
              <a:t>Grau em que os membros são atraído entre si. </a:t>
            </a:r>
          </a:p>
          <a:p>
            <a:pPr marL="0" indent="0">
              <a:buNone/>
            </a:pPr>
            <a:endParaRPr lang="pt-PT" altLang="pt-PT" sz="2800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t-PT" sz="2800" dirty="0">
              <a:solidFill>
                <a:srgbClr val="00B05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Diogo Mutemba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7137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81664"/>
            <a:ext cx="10972800" cy="742335"/>
          </a:xfrm>
        </p:spPr>
        <p:txBody>
          <a:bodyPr>
            <a:normAutofit fontScale="90000"/>
          </a:bodyPr>
          <a:lstStyle/>
          <a:p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x-none" altLang="pt-PT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altLang="pt-PT" sz="3100" b="1" dirty="0" smtClean="0">
                <a:solidFill>
                  <a:schemeClr val="tx1"/>
                </a:solidFill>
              </a:rPr>
              <a:t>5</a:t>
            </a:r>
            <a:r>
              <a:rPr lang="pt-PT" altLang="pt-PT" sz="3100" b="1" dirty="0">
                <a:solidFill>
                  <a:schemeClr val="tx1"/>
                </a:solidFill>
              </a:rPr>
              <a:t>. Tomada de Decisão em Grupo</a:t>
            </a:r>
            <a:r>
              <a:rPr lang="pt-PT" altLang="pt-PT" dirty="0"/>
              <a:t/>
            </a:r>
            <a:br>
              <a:rPr lang="pt-PT" altLang="pt-PT" dirty="0"/>
            </a:br>
            <a:r>
              <a:rPr lang="en-US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en-US" altLang="pt-PT" b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t-PT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t-PT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711200" indent="-711200" algn="just">
              <a:buClr>
                <a:schemeClr val="tx1"/>
              </a:buClr>
              <a:buNone/>
            </a:pPr>
            <a:r>
              <a:rPr lang="pt-PT" altLang="pt-PT" sz="4600" b="1" dirty="0">
                <a:solidFill>
                  <a:srgbClr val="00B050"/>
                </a:solidFill>
                <a:latin typeface="Garamond" panose="02020404030301010803" pitchFamily="18" charset="0"/>
              </a:rPr>
              <a:t>5. Tomada de Decisão em Grupo</a:t>
            </a:r>
            <a:endParaRPr lang="pt-PT" altLang="pt-PT" sz="4600" dirty="0">
              <a:solidFill>
                <a:srgbClr val="00B050"/>
              </a:solidFill>
              <a:latin typeface="Garamond" panose="02020404030301010803" pitchFamily="18" charset="0"/>
            </a:endParaRPr>
          </a:p>
          <a:p>
            <a:pPr marL="711200" indent="-711200" algn="just">
              <a:buClr>
                <a:schemeClr val="tx1"/>
              </a:buClr>
              <a:buNone/>
              <a:defRPr/>
            </a:pPr>
            <a:r>
              <a:rPr lang="pt-PT" altLang="pt-PT" sz="3200" dirty="0">
                <a:latin typeface="Garamond" panose="02020404030301010803" pitchFamily="18" charset="0"/>
              </a:rPr>
              <a:t>O processo colectivo de tomada de decisão gera decisões melhores do que aqueles tomados por um indivíduo? A resposta a esta pergunta depende a uma série de factores.</a:t>
            </a:r>
          </a:p>
          <a:p>
            <a:pPr marL="711200" indent="-711200" algn="just">
              <a:buClr>
                <a:schemeClr val="tx1"/>
              </a:buClr>
              <a:buNone/>
              <a:defRPr/>
            </a:pPr>
            <a:endParaRPr lang="pt-PT" altLang="pt-PT" sz="3200" dirty="0">
              <a:latin typeface="Garamond" panose="02020404030301010803" pitchFamily="18" charset="0"/>
            </a:endParaRPr>
          </a:p>
          <a:p>
            <a:pPr marL="711200" indent="-711200">
              <a:buClr>
                <a:schemeClr val="tx1"/>
              </a:buClr>
              <a:buNone/>
              <a:defRPr/>
            </a:pPr>
            <a:r>
              <a:rPr lang="pt-PT" altLang="pt-PT" sz="3200" dirty="0">
                <a:latin typeface="Garamond" panose="02020404030301010803" pitchFamily="18" charset="0"/>
              </a:rPr>
              <a:t>Vamos começar por discutir os pontos fortes e fracos de tomada de decisão em grupos.</a:t>
            </a:r>
          </a:p>
          <a:p>
            <a:pPr marL="711200" indent="-711200">
              <a:buClr>
                <a:schemeClr val="tx1"/>
              </a:buClr>
              <a:buNone/>
              <a:defRPr/>
            </a:pPr>
            <a:r>
              <a:rPr lang="pt-PT" altLang="pt-PT" sz="3200" b="1" dirty="0">
                <a:latin typeface="Garamond" panose="02020404030301010803" pitchFamily="18" charset="0"/>
              </a:rPr>
              <a:t> 1. Pontos fortes de tomada de decisão por grupo.</a:t>
            </a:r>
          </a:p>
          <a:p>
            <a:pPr marL="711200" indent="-711200">
              <a:buClr>
                <a:schemeClr val="tx1"/>
              </a:buClr>
              <a:buNone/>
              <a:defRPr/>
            </a:pPr>
            <a:r>
              <a:rPr lang="pt-PT" altLang="pt-PT" sz="3200" b="1" dirty="0">
                <a:latin typeface="Garamond" panose="02020404030301010803" pitchFamily="18" charset="0"/>
              </a:rPr>
              <a:t>Os grupos são capazes de.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pt-PT" altLang="pt-PT" sz="3200" dirty="0">
                <a:latin typeface="Garamond" panose="02020404030301010803" pitchFamily="18" charset="0"/>
              </a:rPr>
              <a:t>Gerar informações e conhecimento mais completo;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pt-PT" altLang="pt-PT" sz="3200" dirty="0">
                <a:latin typeface="Garamond" panose="02020404030301010803" pitchFamily="18" charset="0"/>
              </a:rPr>
              <a:t>Oferecem uma maior diversidade de ponto de vista;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pt-PT" altLang="pt-PT" sz="3200" dirty="0">
                <a:latin typeface="Garamond" panose="02020404030301010803" pitchFamily="18" charset="0"/>
              </a:rPr>
              <a:t>Maior abordagem e alternativas a serem consideradas;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pt-PT" altLang="pt-PT" sz="3200" dirty="0">
                <a:latin typeface="Garamond" panose="02020404030301010803" pitchFamily="18" charset="0"/>
              </a:rPr>
              <a:t>Geram decisões de qualidade mais elevada;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pt-PT" altLang="pt-PT" sz="3200" dirty="0">
                <a:latin typeface="Garamond" panose="02020404030301010803" pitchFamily="18" charset="0"/>
              </a:rPr>
              <a:t>Aumentam a aceitação de uma solução.</a:t>
            </a:r>
          </a:p>
          <a:p>
            <a:pPr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endParaRPr lang="en-US" altLang="pt-PT" sz="3200" b="1" dirty="0"/>
          </a:p>
          <a:p>
            <a:pPr marL="457200" indent="-457200">
              <a:lnSpc>
                <a:spcPct val="80000"/>
              </a:lnSpc>
              <a:buNone/>
            </a:pPr>
            <a:endParaRPr lang="en-US" altLang="pt-PT" sz="2800" b="1" dirty="0"/>
          </a:p>
          <a:p>
            <a:pPr marL="711200" indent="-711200" algn="just">
              <a:buClr>
                <a:schemeClr val="tx1"/>
              </a:buClr>
              <a:buNone/>
            </a:pPr>
            <a:endParaRPr lang="pt-PT" altLang="pt-PT" b="1" dirty="0"/>
          </a:p>
          <a:p>
            <a:pPr marL="711200" indent="-711200" algn="just">
              <a:buClr>
                <a:schemeClr val="tx1"/>
              </a:buClr>
              <a:buNone/>
            </a:pPr>
            <a:endParaRPr lang="pt-PT" altLang="pt-PT" b="1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x-none" b="1" dirty="0" smtClean="0"/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PT" smtClean="0"/>
              <a:t>30-07-2023</a:t>
            </a:r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Docente: </a:t>
            </a:r>
            <a:r>
              <a:rPr lang="pt-PT" dirty="0" err="1" smtClean="0"/>
              <a:t>Juma</a:t>
            </a:r>
            <a:r>
              <a:rPr lang="pt-PT" dirty="0" smtClean="0"/>
              <a:t> </a:t>
            </a:r>
            <a:r>
              <a:rPr lang="pt-PT" dirty="0" err="1" smtClean="0"/>
              <a:t>Mussa</a:t>
            </a:r>
            <a:r>
              <a:rPr lang="pt-PT" dirty="0" smtClean="0"/>
              <a:t> (MSC)</a:t>
            </a:r>
            <a:r>
              <a:rPr lang="x-none" dirty="0" smtClean="0"/>
              <a:t> e (MBA)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AAB89-0D0A-448B-9984-A7B2CA7EDC1A}" type="slidenum">
              <a:rPr lang="pt-PT" smtClean="0"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4901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5731</TotalTime>
  <Words>1072</Words>
  <Application>Microsoft Office PowerPoint</Application>
  <PresentationFormat>Widescreen</PresentationFormat>
  <Paragraphs>245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 Unicode MS</vt:lpstr>
      <vt:lpstr>Arial</vt:lpstr>
      <vt:lpstr>Calibri</vt:lpstr>
      <vt:lpstr>Garamond</vt:lpstr>
      <vt:lpstr>Ink Free</vt:lpstr>
      <vt:lpstr>Kristen ITC</vt:lpstr>
      <vt:lpstr>Times New Roman</vt:lpstr>
      <vt:lpstr>Wingdings</vt:lpstr>
      <vt:lpstr>Clarity</vt:lpstr>
      <vt:lpstr> INSTITUTO SUPERIOR DE TRANSPORTES E COMUNICAÇÕES</vt:lpstr>
      <vt:lpstr>                                AULA- 9     </vt:lpstr>
      <vt:lpstr>  Aula 9: Grupo de Trabalho  </vt:lpstr>
      <vt:lpstr>   1. Definição   </vt:lpstr>
      <vt:lpstr>      2. Classificação dos grupos      </vt:lpstr>
      <vt:lpstr>        3 . Estágio de Desenvolvimento de um grupo        </vt:lpstr>
      <vt:lpstr>     3. . Estágio de Desenvolvimento de um grupo     .    </vt:lpstr>
      <vt:lpstr>    4. Estrutura do grupo        </vt:lpstr>
      <vt:lpstr>   5. Tomada de Decisão em Grupo   </vt:lpstr>
      <vt:lpstr>   5. Tomada de Decisão em Grupo  .  </vt:lpstr>
      <vt:lpstr>.5. Tomada de Decisão em Grupo </vt:lpstr>
      <vt:lpstr>   5. Tomada de Decisão em Grupo      </vt:lpstr>
      <vt:lpstr>   5. Tomada de Decisão em Grupo   </vt:lpstr>
      <vt:lpstr>   5. TEORIA DE DOIS FACTORES DE FREDERICK HERZBERG   </vt:lpstr>
      <vt:lpstr>   5. TEORIA DE DOIS FACTORES DE FREDERICK HERZBERG   </vt:lpstr>
      <vt:lpstr>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Muveca</dc:creator>
  <cp:lastModifiedBy>JUMA</cp:lastModifiedBy>
  <cp:revision>427</cp:revision>
  <dcterms:created xsi:type="dcterms:W3CDTF">2023-07-27T09:06:55Z</dcterms:created>
  <dcterms:modified xsi:type="dcterms:W3CDTF">2024-09-06T10:02:21Z</dcterms:modified>
</cp:coreProperties>
</file>